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6"/>
    </p:embeddedFont>
    <p:embeddedFont>
      <p:font typeface="DejaVu Serif" panose="020B0604020202020204" charset="0"/>
      <p:regular r:id="rId17"/>
    </p:embeddedFont>
    <p:embeddedFont>
      <p:font typeface="Holiday" panose="020B0604020202020204" charset="0"/>
      <p:regular r:id="rId18"/>
    </p:embeddedFont>
    <p:embeddedFont>
      <p:font typeface="Noto Sans Bold" panose="020B0604020202020204" charset="0"/>
      <p:regular r:id="rId19"/>
    </p:embeddedFont>
    <p:embeddedFont>
      <p:font typeface="Noto Serif Display" panose="020B0604020202020204"/>
      <p:regular r:id="rId20"/>
    </p:embeddedFont>
    <p:embeddedFont>
      <p:font typeface="Times New Roman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71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a:off x="-121678" y="0"/>
            <a:ext cx="10222398" cy="10287000"/>
          </a:xfrm>
          <a:custGeom>
            <a:avLst/>
            <a:gdLst/>
            <a:ahLst/>
            <a:cxnLst/>
            <a:rect l="l" t="t" r="r" b="b"/>
            <a:pathLst>
              <a:path w="10222398" h="10287000">
                <a:moveTo>
                  <a:pt x="0" y="0"/>
                </a:moveTo>
                <a:lnTo>
                  <a:pt x="10222397" y="0"/>
                </a:lnTo>
                <a:lnTo>
                  <a:pt x="10222397" y="10287000"/>
                </a:lnTo>
                <a:lnTo>
                  <a:pt x="0" y="10287000"/>
                </a:lnTo>
                <a:lnTo>
                  <a:pt x="0" y="0"/>
                </a:lnTo>
                <a:close/>
              </a:path>
            </a:pathLst>
          </a:custGeom>
          <a:blipFill>
            <a:blip r:embed="rId2">
              <a:alphaModFix amt="54000"/>
            </a:blip>
            <a:stretch>
              <a:fillRect t="-48113" b="-944"/>
            </a:stretch>
          </a:blipFill>
        </p:spPr>
        <p:txBody>
          <a:bodyPr/>
          <a:lstStyle/>
          <a:p>
            <a:endParaRPr lang="vi-VN"/>
          </a:p>
        </p:txBody>
      </p:sp>
      <p:sp>
        <p:nvSpPr>
          <p:cNvPr id="3" name="Freeform 3"/>
          <p:cNvSpPr/>
          <p:nvPr/>
        </p:nvSpPr>
        <p:spPr>
          <a:xfrm rot="5285569" flipV="1">
            <a:off x="5202483" y="-3113267"/>
            <a:ext cx="15950406" cy="15544396"/>
          </a:xfrm>
          <a:custGeom>
            <a:avLst/>
            <a:gdLst/>
            <a:ahLst/>
            <a:cxnLst/>
            <a:rect l="l" t="t" r="r" b="b"/>
            <a:pathLst>
              <a:path w="15950406" h="15544396">
                <a:moveTo>
                  <a:pt x="0" y="15544396"/>
                </a:moveTo>
                <a:lnTo>
                  <a:pt x="15950405" y="15544396"/>
                </a:lnTo>
                <a:lnTo>
                  <a:pt x="15950405" y="0"/>
                </a:lnTo>
                <a:lnTo>
                  <a:pt x="0" y="0"/>
                </a:lnTo>
                <a:lnTo>
                  <a:pt x="0" y="15544396"/>
                </a:lnTo>
                <a:close/>
              </a:path>
            </a:pathLst>
          </a:custGeom>
          <a:blipFill>
            <a:blip r:embed="rId3">
              <a:alphaModFix amt="77000"/>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324880" y="-96324"/>
            <a:ext cx="2810844" cy="2752528"/>
          </a:xfrm>
          <a:custGeom>
            <a:avLst/>
            <a:gdLst/>
            <a:ahLst/>
            <a:cxnLst/>
            <a:rect l="l" t="t" r="r" b="b"/>
            <a:pathLst>
              <a:path w="2810844" h="2752528">
                <a:moveTo>
                  <a:pt x="0" y="0"/>
                </a:moveTo>
                <a:lnTo>
                  <a:pt x="2810845" y="0"/>
                </a:lnTo>
                <a:lnTo>
                  <a:pt x="2810845" y="2752528"/>
                </a:lnTo>
                <a:lnTo>
                  <a:pt x="0" y="2752528"/>
                </a:lnTo>
                <a:lnTo>
                  <a:pt x="0" y="0"/>
                </a:lnTo>
                <a:close/>
              </a:path>
            </a:pathLst>
          </a:custGeom>
          <a:blipFill>
            <a:blip r:embed="rId5"/>
            <a:stretch>
              <a:fillRect/>
            </a:stretch>
          </a:blipFill>
        </p:spPr>
        <p:txBody>
          <a:bodyPr/>
          <a:lstStyle/>
          <a:p>
            <a:endParaRPr lang="vi-VN"/>
          </a:p>
        </p:txBody>
      </p:sp>
      <p:sp>
        <p:nvSpPr>
          <p:cNvPr id="5" name="TextBox 5"/>
          <p:cNvSpPr txBox="1"/>
          <p:nvPr/>
        </p:nvSpPr>
        <p:spPr>
          <a:xfrm>
            <a:off x="4737847" y="524"/>
            <a:ext cx="9126487" cy="2110739"/>
          </a:xfrm>
          <a:prstGeom prst="rect">
            <a:avLst/>
          </a:prstGeom>
        </p:spPr>
        <p:txBody>
          <a:bodyPr lIns="0" tIns="0" rIns="0" bIns="0" rtlCol="0" anchor="t">
            <a:spAutoFit/>
          </a:bodyPr>
          <a:lstStyle/>
          <a:p>
            <a:pPr marL="0" lvl="0" indent="0" algn="ctr">
              <a:lnSpc>
                <a:spcPts val="5460"/>
              </a:lnSpc>
              <a:spcBef>
                <a:spcPct val="0"/>
              </a:spcBef>
            </a:pPr>
            <a:r>
              <a:rPr lang="en-US" sz="3900" b="1" u="none" strike="noStrike">
                <a:solidFill>
                  <a:srgbClr val="000000"/>
                </a:solidFill>
                <a:latin typeface="Times New Roman Bold"/>
                <a:ea typeface="Times New Roman Bold"/>
                <a:cs typeface="Times New Roman Bold"/>
                <a:sym typeface="Times New Roman Bold"/>
              </a:rPr>
              <a:t>TRƯỜNG ĐẠI HỌC LÂM NGHIỆP</a:t>
            </a:r>
          </a:p>
          <a:p>
            <a:pPr marL="0" lvl="0" indent="0" algn="ctr">
              <a:lnSpc>
                <a:spcPts val="5460"/>
              </a:lnSpc>
              <a:spcBef>
                <a:spcPct val="0"/>
              </a:spcBef>
            </a:pPr>
            <a:r>
              <a:rPr lang="en-US" sz="3900" b="1" u="none" strike="noStrike">
                <a:solidFill>
                  <a:srgbClr val="000000"/>
                </a:solidFill>
                <a:latin typeface="Times New Roman Bold"/>
                <a:ea typeface="Times New Roman Bold"/>
                <a:cs typeface="Times New Roman Bold"/>
                <a:sym typeface="Times New Roman Bold"/>
              </a:rPr>
              <a:t>KHOA CƠ ĐIỆN VÀ CÔNG TRÌNH</a:t>
            </a:r>
          </a:p>
          <a:p>
            <a:pPr marL="0" lvl="0" indent="0" algn="ctr">
              <a:lnSpc>
                <a:spcPts val="5460"/>
              </a:lnSpc>
              <a:spcBef>
                <a:spcPct val="0"/>
              </a:spcBef>
            </a:pPr>
            <a:endParaRPr lang="en-US" sz="3900" b="1" u="none" strike="noStrike">
              <a:solidFill>
                <a:srgbClr val="000000"/>
              </a:solidFill>
              <a:latin typeface="Times New Roman Bold"/>
              <a:ea typeface="Times New Roman Bold"/>
              <a:cs typeface="Times New Roman Bold"/>
              <a:sym typeface="Times New Roman Bold"/>
            </a:endParaRPr>
          </a:p>
        </p:txBody>
      </p:sp>
      <p:sp>
        <p:nvSpPr>
          <p:cNvPr id="6" name="TextBox 6"/>
          <p:cNvSpPr txBox="1"/>
          <p:nvPr/>
        </p:nvSpPr>
        <p:spPr>
          <a:xfrm>
            <a:off x="7341470" y="1987438"/>
            <a:ext cx="3919240" cy="1728469"/>
          </a:xfrm>
          <a:prstGeom prst="rect">
            <a:avLst/>
          </a:prstGeom>
        </p:spPr>
        <p:txBody>
          <a:bodyPr lIns="0" tIns="0" rIns="0" bIns="0" rtlCol="0" anchor="t">
            <a:spAutoFit/>
          </a:bodyPr>
          <a:lstStyle/>
          <a:p>
            <a:pPr marL="0" lvl="0" indent="0" algn="ctr">
              <a:lnSpc>
                <a:spcPts val="4480"/>
              </a:lnSpc>
              <a:spcBef>
                <a:spcPct val="0"/>
              </a:spcBef>
            </a:pPr>
            <a:r>
              <a:rPr lang="en-US" sz="3200" b="1">
                <a:solidFill>
                  <a:srgbClr val="000000"/>
                </a:solidFill>
                <a:latin typeface="Times New Roman Bold"/>
                <a:ea typeface="Times New Roman Bold"/>
                <a:cs typeface="Times New Roman Bold"/>
                <a:sym typeface="Times New Roman Bold"/>
              </a:rPr>
              <a:t>BÁO CÁO MÔN </a:t>
            </a:r>
          </a:p>
          <a:p>
            <a:pPr marL="0" lvl="0" indent="0" algn="ctr">
              <a:lnSpc>
                <a:spcPts val="4480"/>
              </a:lnSpc>
              <a:spcBef>
                <a:spcPct val="0"/>
              </a:spcBef>
            </a:pPr>
            <a:r>
              <a:rPr lang="en-US" sz="3200" b="1" u="none" strike="noStrike">
                <a:solidFill>
                  <a:srgbClr val="000000"/>
                </a:solidFill>
                <a:latin typeface="Times New Roman Bold"/>
                <a:ea typeface="Times New Roman Bold"/>
                <a:cs typeface="Times New Roman Bold"/>
                <a:sym typeface="Times New Roman Bold"/>
              </a:rPr>
              <a:t>KHAI PHÁ DỮ LIỆU</a:t>
            </a:r>
          </a:p>
          <a:p>
            <a:pPr marL="0" lvl="0" indent="0" algn="ctr">
              <a:lnSpc>
                <a:spcPts val="4480"/>
              </a:lnSpc>
              <a:spcBef>
                <a:spcPct val="0"/>
              </a:spcBef>
            </a:pPr>
            <a:endParaRPr lang="en-US" sz="3200" b="1" u="none" strike="noStrike">
              <a:solidFill>
                <a:srgbClr val="000000"/>
              </a:solidFill>
              <a:latin typeface="Times New Roman Bold"/>
              <a:ea typeface="Times New Roman Bold"/>
              <a:cs typeface="Times New Roman Bold"/>
              <a:sym typeface="Times New Roman Bold"/>
            </a:endParaRPr>
          </a:p>
        </p:txBody>
      </p:sp>
      <p:sp>
        <p:nvSpPr>
          <p:cNvPr id="7" name="TextBox 7"/>
          <p:cNvSpPr txBox="1"/>
          <p:nvPr/>
        </p:nvSpPr>
        <p:spPr>
          <a:xfrm>
            <a:off x="3325022" y="3809937"/>
            <a:ext cx="11637956" cy="1583689"/>
          </a:xfrm>
          <a:prstGeom prst="rect">
            <a:avLst/>
          </a:prstGeom>
        </p:spPr>
        <p:txBody>
          <a:bodyPr lIns="0" tIns="0" rIns="0" bIns="0" rtlCol="0" anchor="t">
            <a:spAutoFit/>
          </a:bodyPr>
          <a:lstStyle/>
          <a:p>
            <a:pPr marL="0" lvl="0" indent="0" algn="ctr">
              <a:lnSpc>
                <a:spcPts val="4060"/>
              </a:lnSpc>
              <a:spcBef>
                <a:spcPct val="0"/>
              </a:spcBef>
            </a:pPr>
            <a:r>
              <a:rPr lang="en-US" sz="2900" b="1">
                <a:solidFill>
                  <a:srgbClr val="000000"/>
                </a:solidFill>
                <a:latin typeface="Times New Roman Bold"/>
                <a:ea typeface="Times New Roman Bold"/>
                <a:cs typeface="Times New Roman Bold"/>
                <a:sym typeface="Times New Roman Bold"/>
              </a:rPr>
              <a:t>ĐỀ </a:t>
            </a:r>
            <a:r>
              <a:rPr lang="en-US" sz="2900" b="1" u="none" strike="noStrike">
                <a:solidFill>
                  <a:srgbClr val="000000"/>
                </a:solidFill>
                <a:latin typeface="Times New Roman Bold"/>
                <a:ea typeface="Times New Roman Bold"/>
                <a:cs typeface="Times New Roman Bold"/>
                <a:sym typeface="Times New Roman Bold"/>
              </a:rPr>
              <a:t>TÀI: XÂY DỰNG MÔ HÌNH VÀ TRANG WEB ĐỂ </a:t>
            </a:r>
          </a:p>
          <a:p>
            <a:pPr marL="0" lvl="0" indent="0" algn="ctr">
              <a:lnSpc>
                <a:spcPts val="4060"/>
              </a:lnSpc>
              <a:spcBef>
                <a:spcPct val="0"/>
              </a:spcBef>
            </a:pPr>
            <a:r>
              <a:rPr lang="en-US" sz="2900" b="1" u="none" strike="noStrike">
                <a:solidFill>
                  <a:srgbClr val="000000"/>
                </a:solidFill>
                <a:latin typeface="Times New Roman Bold"/>
                <a:ea typeface="Times New Roman Bold"/>
                <a:cs typeface="Times New Roman Bold"/>
                <a:sym typeface="Times New Roman Bold"/>
              </a:rPr>
              <a:t>NHẬN DIỆN CÁC LOẠI XƯƠNG RỒNG CẢNH</a:t>
            </a:r>
          </a:p>
          <a:p>
            <a:pPr marL="0" lvl="0" indent="0" algn="ctr">
              <a:lnSpc>
                <a:spcPts val="4060"/>
              </a:lnSpc>
              <a:spcBef>
                <a:spcPct val="0"/>
              </a:spcBef>
            </a:pPr>
            <a:endParaRPr lang="en-US" sz="2900" b="1" u="none" strike="noStrike">
              <a:solidFill>
                <a:srgbClr val="000000"/>
              </a:solidFill>
              <a:latin typeface="Times New Roman Bold"/>
              <a:ea typeface="Times New Roman Bold"/>
              <a:cs typeface="Times New Roman Bold"/>
              <a:sym typeface="Times New Roman Bold"/>
            </a:endParaRPr>
          </a:p>
        </p:txBody>
      </p:sp>
      <p:sp>
        <p:nvSpPr>
          <p:cNvPr id="8" name="TextBox 8"/>
          <p:cNvSpPr txBox="1"/>
          <p:nvPr/>
        </p:nvSpPr>
        <p:spPr>
          <a:xfrm>
            <a:off x="5121049" y="5536500"/>
            <a:ext cx="12279323" cy="2233294"/>
          </a:xfrm>
          <a:prstGeom prst="rect">
            <a:avLst/>
          </a:prstGeom>
        </p:spPr>
        <p:txBody>
          <a:bodyPr lIns="0" tIns="0" rIns="0" bIns="0" rtlCol="0" anchor="t">
            <a:spAutoFit/>
          </a:bodyPr>
          <a:lstStyle/>
          <a:p>
            <a:pPr algn="l">
              <a:lnSpc>
                <a:spcPts val="4480"/>
              </a:lnSpc>
            </a:pPr>
            <a:r>
              <a:rPr lang="en-US" sz="3200">
                <a:solidFill>
                  <a:srgbClr val="000000"/>
                </a:solidFill>
                <a:latin typeface="DejaVu Serif"/>
                <a:ea typeface="DejaVu Serif"/>
                <a:cs typeface="DejaVu Serif"/>
                <a:sym typeface="DejaVu Serif"/>
              </a:rPr>
              <a:t>Giảng viên            : ThS. Mai Hà An</a:t>
            </a:r>
          </a:p>
          <a:p>
            <a:pPr algn="l">
              <a:lnSpc>
                <a:spcPts val="4480"/>
              </a:lnSpc>
            </a:pPr>
            <a:endParaRPr lang="en-US" sz="3200">
              <a:solidFill>
                <a:srgbClr val="000000"/>
              </a:solidFill>
              <a:latin typeface="DejaVu Serif"/>
              <a:ea typeface="DejaVu Serif"/>
              <a:cs typeface="DejaVu Serif"/>
              <a:sym typeface="DejaVu Serif"/>
            </a:endParaRPr>
          </a:p>
          <a:p>
            <a:pPr algn="l">
              <a:lnSpc>
                <a:spcPts val="4480"/>
              </a:lnSpc>
            </a:pPr>
            <a:r>
              <a:rPr lang="en-US" sz="3200">
                <a:solidFill>
                  <a:srgbClr val="000000"/>
                </a:solidFill>
                <a:latin typeface="DejaVu Serif"/>
                <a:ea typeface="DejaVu Serif"/>
                <a:cs typeface="DejaVu Serif"/>
                <a:sym typeface="DejaVu Serif"/>
              </a:rPr>
              <a:t>Thành viên nhóm  : Nguyễn Công Văn</a:t>
            </a:r>
          </a:p>
          <a:p>
            <a:pPr algn="l">
              <a:lnSpc>
                <a:spcPts val="4480"/>
              </a:lnSpc>
            </a:pPr>
            <a:r>
              <a:rPr lang="en-US" sz="3200">
                <a:solidFill>
                  <a:srgbClr val="000000"/>
                </a:solidFill>
                <a:latin typeface="DejaVu Serif"/>
                <a:ea typeface="DejaVu Serif"/>
                <a:cs typeface="DejaVu Serif"/>
                <a:sym typeface="DejaVu Serif"/>
              </a:rPr>
              <a:t>                                Đỗ Thành Công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a:off x="11267292" y="0"/>
            <a:ext cx="6386185" cy="10287000"/>
          </a:xfrm>
          <a:custGeom>
            <a:avLst/>
            <a:gdLst/>
            <a:ahLst/>
            <a:cxnLst/>
            <a:rect l="l" t="t" r="r" b="b"/>
            <a:pathLst>
              <a:path w="6386185" h="10287000">
                <a:moveTo>
                  <a:pt x="0" y="0"/>
                </a:moveTo>
                <a:lnTo>
                  <a:pt x="6386186" y="0"/>
                </a:lnTo>
                <a:lnTo>
                  <a:pt x="6386186" y="10287000"/>
                </a:lnTo>
                <a:lnTo>
                  <a:pt x="0" y="10287000"/>
                </a:lnTo>
                <a:lnTo>
                  <a:pt x="0" y="0"/>
                </a:lnTo>
                <a:close/>
              </a:path>
            </a:pathLst>
          </a:custGeom>
          <a:blipFill>
            <a:blip r:embed="rId2"/>
            <a:stretch>
              <a:fillRect l="-73070" t="-11336" r="-105587" b="-3991"/>
            </a:stretch>
          </a:blipFill>
        </p:spPr>
        <p:txBody>
          <a:bodyPr/>
          <a:lstStyle/>
          <a:p>
            <a:endParaRPr lang="vi-VN"/>
          </a:p>
        </p:txBody>
      </p:sp>
      <p:sp>
        <p:nvSpPr>
          <p:cNvPr id="3" name="Freeform 3"/>
          <p:cNvSpPr/>
          <p:nvPr/>
        </p:nvSpPr>
        <p:spPr>
          <a:xfrm rot="10196864" flipH="1" flipV="1">
            <a:off x="10378213" y="4844458"/>
            <a:ext cx="10651827" cy="10380690"/>
          </a:xfrm>
          <a:custGeom>
            <a:avLst/>
            <a:gdLst/>
            <a:ahLst/>
            <a:cxnLst/>
            <a:rect l="l" t="t" r="r" b="b"/>
            <a:pathLst>
              <a:path w="10651827" h="10380690">
                <a:moveTo>
                  <a:pt x="10651827" y="10380690"/>
                </a:moveTo>
                <a:lnTo>
                  <a:pt x="0" y="10380690"/>
                </a:lnTo>
                <a:lnTo>
                  <a:pt x="0" y="0"/>
                </a:lnTo>
                <a:lnTo>
                  <a:pt x="10651827" y="0"/>
                </a:lnTo>
                <a:lnTo>
                  <a:pt x="10651827" y="1038069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rot="-472088">
            <a:off x="11845991" y="7733695"/>
            <a:ext cx="5988791" cy="1675131"/>
          </a:xfrm>
          <a:prstGeom prst="rect">
            <a:avLst/>
          </a:prstGeom>
        </p:spPr>
        <p:txBody>
          <a:bodyPr lIns="0" tIns="0" rIns="0" bIns="0" rtlCol="0" anchor="t">
            <a:spAutoFit/>
          </a:bodyPr>
          <a:lstStyle/>
          <a:p>
            <a:pPr algn="ctr">
              <a:lnSpc>
                <a:spcPts val="6160"/>
              </a:lnSpc>
            </a:pPr>
            <a:r>
              <a:rPr lang="en-US" sz="8000" spc="160">
                <a:solidFill>
                  <a:srgbClr val="A6A48A"/>
                </a:solidFill>
                <a:latin typeface="Holiday"/>
                <a:ea typeface="Holiday"/>
                <a:cs typeface="Holiday"/>
                <a:sym typeface="Holiday"/>
              </a:rPr>
              <a:t>Oaxaca de Juárez, Mexique</a:t>
            </a:r>
          </a:p>
        </p:txBody>
      </p:sp>
      <p:sp>
        <p:nvSpPr>
          <p:cNvPr id="5" name="TextBox 5"/>
          <p:cNvSpPr txBox="1"/>
          <p:nvPr/>
        </p:nvSpPr>
        <p:spPr>
          <a:xfrm>
            <a:off x="287959" y="-25936"/>
            <a:ext cx="7929255" cy="890270"/>
          </a:xfrm>
          <a:prstGeom prst="rect">
            <a:avLst/>
          </a:prstGeom>
        </p:spPr>
        <p:txBody>
          <a:bodyPr lIns="0" tIns="0" rIns="0" bIns="0" rtlCol="0" anchor="t">
            <a:spAutoFit/>
          </a:bodyPr>
          <a:lstStyle/>
          <a:p>
            <a:pPr marL="0" lvl="0" indent="0" algn="l">
              <a:lnSpc>
                <a:spcPts val="6580"/>
              </a:lnSpc>
              <a:spcBef>
                <a:spcPct val="0"/>
              </a:spcBef>
            </a:pPr>
            <a:r>
              <a:rPr lang="en-US" sz="4700">
                <a:solidFill>
                  <a:srgbClr val="000000"/>
                </a:solidFill>
                <a:latin typeface="Times New Roman"/>
                <a:ea typeface="Times New Roman"/>
                <a:cs typeface="Times New Roman"/>
                <a:sym typeface="Times New Roman"/>
              </a:rPr>
              <a:t>Hạn c</a:t>
            </a:r>
            <a:r>
              <a:rPr lang="en-US" sz="4700" u="none" strike="noStrike">
                <a:solidFill>
                  <a:srgbClr val="000000"/>
                </a:solidFill>
                <a:latin typeface="Times New Roman"/>
                <a:ea typeface="Times New Roman"/>
                <a:cs typeface="Times New Roman"/>
                <a:sym typeface="Times New Roman"/>
              </a:rPr>
              <a:t>hế và đề xuất cải tiến </a:t>
            </a:r>
          </a:p>
        </p:txBody>
      </p:sp>
      <p:sp>
        <p:nvSpPr>
          <p:cNvPr id="6" name="TextBox 6"/>
          <p:cNvSpPr txBox="1"/>
          <p:nvPr/>
        </p:nvSpPr>
        <p:spPr>
          <a:xfrm>
            <a:off x="143576" y="1243662"/>
            <a:ext cx="5409886" cy="798194"/>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Times New Roman"/>
                <a:ea typeface="Times New Roman"/>
                <a:cs typeface="Times New Roman"/>
                <a:sym typeface="Times New Roman"/>
              </a:rPr>
              <a:t>1.</a:t>
            </a:r>
            <a:r>
              <a:rPr lang="en-US" sz="4200" u="none" strike="noStrike">
                <a:solidFill>
                  <a:srgbClr val="000000"/>
                </a:solidFill>
                <a:latin typeface="Times New Roman"/>
                <a:ea typeface="Times New Roman"/>
                <a:cs typeface="Times New Roman"/>
                <a:sym typeface="Times New Roman"/>
              </a:rPr>
              <a:t>Các vấn đề gặp phải</a:t>
            </a:r>
          </a:p>
        </p:txBody>
      </p:sp>
      <p:sp>
        <p:nvSpPr>
          <p:cNvPr id="7" name="TextBox 7"/>
          <p:cNvSpPr txBox="1"/>
          <p:nvPr/>
        </p:nvSpPr>
        <p:spPr>
          <a:xfrm>
            <a:off x="0" y="3016919"/>
            <a:ext cx="11106924" cy="4500880"/>
          </a:xfrm>
          <a:prstGeom prst="rect">
            <a:avLst/>
          </a:prstGeom>
        </p:spPr>
        <p:txBody>
          <a:bodyPr lIns="0" tIns="0" rIns="0" bIns="0" rtlCol="0" anchor="t">
            <a:spAutoFit/>
          </a:bodyPr>
          <a:lstStyle/>
          <a:p>
            <a:pPr marL="0" lvl="0" indent="0" algn="l">
              <a:lnSpc>
                <a:spcPts val="3920"/>
              </a:lnSpc>
              <a:spcBef>
                <a:spcPct val="0"/>
              </a:spcBef>
            </a:pPr>
            <a:r>
              <a:rPr lang="en-US" sz="2800">
                <a:solidFill>
                  <a:srgbClr val="000000"/>
                </a:solidFill>
                <a:latin typeface="Times New Roman"/>
                <a:ea typeface="Times New Roman"/>
                <a:cs typeface="Times New Roman"/>
                <a:sym typeface="Times New Roman"/>
              </a:rPr>
              <a:t>- Dữ liệu dùng để huấn luyện t</a:t>
            </a:r>
            <a:r>
              <a:rPr lang="en-US" sz="2800" u="none" strike="noStrike">
                <a:solidFill>
                  <a:srgbClr val="000000"/>
                </a:solidFill>
                <a:latin typeface="Times New Roman"/>
                <a:ea typeface="Times New Roman"/>
                <a:cs typeface="Times New Roman"/>
                <a:sym typeface="Times New Roman"/>
              </a:rPr>
              <a:t>hấp nên độ chính xác của mô hình chưa cao, khi quét các ảnh không trong tệp huấn luyện sẽ cho kết quả chỉ còn xuống khoảng 40-57%. Một số ít lần trường hợp sẽ nhận diện nhầm loại.</a:t>
            </a:r>
          </a:p>
          <a:p>
            <a:pPr marL="0" lvl="0" indent="0" algn="l">
              <a:lnSpc>
                <a:spcPts val="3920"/>
              </a:lnSpc>
              <a:spcBef>
                <a:spcPct val="0"/>
              </a:spcBef>
            </a:pPr>
            <a:endParaRPr lang="en-US" sz="2800" u="none" strike="noStrike">
              <a:solidFill>
                <a:srgbClr val="000000"/>
              </a:solidFill>
              <a:latin typeface="Times New Roman"/>
              <a:ea typeface="Times New Roman"/>
              <a:cs typeface="Times New Roman"/>
              <a:sym typeface="Times New Roman"/>
            </a:endParaRPr>
          </a:p>
          <a:p>
            <a:pPr marL="0" lvl="0" indent="0" algn="l">
              <a:lnSpc>
                <a:spcPts val="3920"/>
              </a:lnSpc>
              <a:spcBef>
                <a:spcPct val="0"/>
              </a:spcBef>
            </a:pPr>
            <a:r>
              <a:rPr lang="en-US" sz="2800" u="none" strike="noStrike">
                <a:solidFill>
                  <a:srgbClr val="000000"/>
                </a:solidFill>
                <a:latin typeface="Times New Roman"/>
                <a:ea typeface="Times New Roman"/>
                <a:cs typeface="Times New Roman"/>
                <a:sym typeface="Times New Roman"/>
              </a:rPr>
              <a:t>- Ban đầu huấn luyện do không xử lý ảnh đầu vào trước nên tỉ lệ dự đoán của mô hình chỉ là 27% do kích thước ảnh đa dạng làm sai lệch đối tượng nên sau đó cần phải thêm bước đồng nhất chuẩn ảnh.</a:t>
            </a:r>
          </a:p>
          <a:p>
            <a:pPr marL="0" lvl="0" indent="0" algn="l">
              <a:lnSpc>
                <a:spcPts val="3920"/>
              </a:lnSpc>
              <a:spcBef>
                <a:spcPct val="0"/>
              </a:spcBef>
            </a:pPr>
            <a:endParaRPr lang="en-US" sz="2800" u="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a:off x="11267292" y="0"/>
            <a:ext cx="6386185" cy="10287000"/>
          </a:xfrm>
          <a:custGeom>
            <a:avLst/>
            <a:gdLst/>
            <a:ahLst/>
            <a:cxnLst/>
            <a:rect l="l" t="t" r="r" b="b"/>
            <a:pathLst>
              <a:path w="6386185" h="10287000">
                <a:moveTo>
                  <a:pt x="0" y="0"/>
                </a:moveTo>
                <a:lnTo>
                  <a:pt x="6386186" y="0"/>
                </a:lnTo>
                <a:lnTo>
                  <a:pt x="6386186" y="10287000"/>
                </a:lnTo>
                <a:lnTo>
                  <a:pt x="0" y="10287000"/>
                </a:lnTo>
                <a:lnTo>
                  <a:pt x="0" y="0"/>
                </a:lnTo>
                <a:close/>
              </a:path>
            </a:pathLst>
          </a:custGeom>
          <a:blipFill>
            <a:blip r:embed="rId2"/>
            <a:stretch>
              <a:fillRect l="-73070" t="-11336" r="-105587" b="-3991"/>
            </a:stretch>
          </a:blipFill>
        </p:spPr>
        <p:txBody>
          <a:bodyPr/>
          <a:lstStyle/>
          <a:p>
            <a:endParaRPr lang="vi-VN"/>
          </a:p>
        </p:txBody>
      </p:sp>
      <p:sp>
        <p:nvSpPr>
          <p:cNvPr id="3" name="Freeform 3"/>
          <p:cNvSpPr/>
          <p:nvPr/>
        </p:nvSpPr>
        <p:spPr>
          <a:xfrm rot="10196864" flipH="1" flipV="1">
            <a:off x="10378213" y="4844458"/>
            <a:ext cx="10651827" cy="10380690"/>
          </a:xfrm>
          <a:custGeom>
            <a:avLst/>
            <a:gdLst/>
            <a:ahLst/>
            <a:cxnLst/>
            <a:rect l="l" t="t" r="r" b="b"/>
            <a:pathLst>
              <a:path w="10651827" h="10380690">
                <a:moveTo>
                  <a:pt x="10651827" y="10380690"/>
                </a:moveTo>
                <a:lnTo>
                  <a:pt x="0" y="10380690"/>
                </a:lnTo>
                <a:lnTo>
                  <a:pt x="0" y="0"/>
                </a:lnTo>
                <a:lnTo>
                  <a:pt x="10651827" y="0"/>
                </a:lnTo>
                <a:lnTo>
                  <a:pt x="10651827" y="1038069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rot="-472088">
            <a:off x="11845991" y="7733695"/>
            <a:ext cx="5988791" cy="1675131"/>
          </a:xfrm>
          <a:prstGeom prst="rect">
            <a:avLst/>
          </a:prstGeom>
        </p:spPr>
        <p:txBody>
          <a:bodyPr lIns="0" tIns="0" rIns="0" bIns="0" rtlCol="0" anchor="t">
            <a:spAutoFit/>
          </a:bodyPr>
          <a:lstStyle/>
          <a:p>
            <a:pPr algn="ctr">
              <a:lnSpc>
                <a:spcPts val="6160"/>
              </a:lnSpc>
            </a:pPr>
            <a:r>
              <a:rPr lang="en-US" sz="8000" spc="160">
                <a:solidFill>
                  <a:srgbClr val="A6A48A"/>
                </a:solidFill>
                <a:latin typeface="Holiday"/>
                <a:ea typeface="Holiday"/>
                <a:cs typeface="Holiday"/>
                <a:sym typeface="Holiday"/>
              </a:rPr>
              <a:t>Oaxaca de Juárez, Mexique</a:t>
            </a:r>
          </a:p>
        </p:txBody>
      </p:sp>
      <p:sp>
        <p:nvSpPr>
          <p:cNvPr id="5" name="TextBox 5"/>
          <p:cNvSpPr txBox="1"/>
          <p:nvPr/>
        </p:nvSpPr>
        <p:spPr>
          <a:xfrm>
            <a:off x="287959" y="-25936"/>
            <a:ext cx="7929255" cy="890270"/>
          </a:xfrm>
          <a:prstGeom prst="rect">
            <a:avLst/>
          </a:prstGeom>
        </p:spPr>
        <p:txBody>
          <a:bodyPr lIns="0" tIns="0" rIns="0" bIns="0" rtlCol="0" anchor="t">
            <a:spAutoFit/>
          </a:bodyPr>
          <a:lstStyle/>
          <a:p>
            <a:pPr marL="0" lvl="0" indent="0" algn="l">
              <a:lnSpc>
                <a:spcPts val="6580"/>
              </a:lnSpc>
              <a:spcBef>
                <a:spcPct val="0"/>
              </a:spcBef>
            </a:pPr>
            <a:r>
              <a:rPr lang="en-US" sz="4700">
                <a:solidFill>
                  <a:srgbClr val="000000"/>
                </a:solidFill>
                <a:latin typeface="Times New Roman"/>
                <a:ea typeface="Times New Roman"/>
                <a:cs typeface="Times New Roman"/>
                <a:sym typeface="Times New Roman"/>
              </a:rPr>
              <a:t>Hạn c</a:t>
            </a:r>
            <a:r>
              <a:rPr lang="en-US" sz="4700" u="none" strike="noStrike">
                <a:solidFill>
                  <a:srgbClr val="000000"/>
                </a:solidFill>
                <a:latin typeface="Times New Roman"/>
                <a:ea typeface="Times New Roman"/>
                <a:cs typeface="Times New Roman"/>
                <a:sym typeface="Times New Roman"/>
              </a:rPr>
              <a:t>hế và đề xuất cải tiến </a:t>
            </a:r>
          </a:p>
        </p:txBody>
      </p:sp>
      <p:sp>
        <p:nvSpPr>
          <p:cNvPr id="6" name="TextBox 6"/>
          <p:cNvSpPr txBox="1"/>
          <p:nvPr/>
        </p:nvSpPr>
        <p:spPr>
          <a:xfrm>
            <a:off x="-323046" y="1171874"/>
            <a:ext cx="5409886" cy="798194"/>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Times New Roman"/>
                <a:ea typeface="Times New Roman"/>
                <a:cs typeface="Times New Roman"/>
                <a:sym typeface="Times New Roman"/>
              </a:rPr>
              <a:t>2.</a:t>
            </a:r>
            <a:r>
              <a:rPr lang="en-US" sz="4200" u="none" strike="noStrike">
                <a:solidFill>
                  <a:srgbClr val="000000"/>
                </a:solidFill>
                <a:latin typeface="Times New Roman"/>
                <a:ea typeface="Times New Roman"/>
                <a:cs typeface="Times New Roman"/>
                <a:sym typeface="Times New Roman"/>
              </a:rPr>
              <a:t> Đề xuất cải tiến</a:t>
            </a:r>
          </a:p>
        </p:txBody>
      </p:sp>
      <p:sp>
        <p:nvSpPr>
          <p:cNvPr id="7" name="TextBox 7"/>
          <p:cNvSpPr txBox="1"/>
          <p:nvPr/>
        </p:nvSpPr>
        <p:spPr>
          <a:xfrm>
            <a:off x="0" y="3016919"/>
            <a:ext cx="11106924" cy="2519680"/>
          </a:xfrm>
          <a:prstGeom prst="rect">
            <a:avLst/>
          </a:prstGeom>
        </p:spPr>
        <p:txBody>
          <a:bodyPr lIns="0" tIns="0" rIns="0" bIns="0" rtlCol="0" anchor="t">
            <a:spAutoFit/>
          </a:bodyPr>
          <a:lstStyle/>
          <a:p>
            <a:pPr marL="0" lvl="0" indent="0" algn="l">
              <a:lnSpc>
                <a:spcPts val="3920"/>
              </a:lnSpc>
              <a:spcBef>
                <a:spcPct val="0"/>
              </a:spcBef>
            </a:pPr>
            <a:r>
              <a:rPr lang="en-US" sz="2800">
                <a:solidFill>
                  <a:srgbClr val="000000"/>
                </a:solidFill>
                <a:latin typeface="Times New Roman"/>
                <a:ea typeface="Times New Roman"/>
                <a:cs typeface="Times New Roman"/>
                <a:sym typeface="Times New Roman"/>
              </a:rPr>
              <a:t>- Tăng cường dữ liệu (Data Augmentatio</a:t>
            </a:r>
            <a:r>
              <a:rPr lang="en-US" sz="2800" u="none" strike="noStrike">
                <a:solidFill>
                  <a:srgbClr val="000000"/>
                </a:solidFill>
                <a:latin typeface="Times New Roman"/>
                <a:ea typeface="Times New Roman"/>
                <a:cs typeface="Times New Roman"/>
                <a:sym typeface="Times New Roman"/>
              </a:rPr>
              <a:t>n) để làm đa dạng hình ảnh huấn luyện.</a:t>
            </a:r>
          </a:p>
          <a:p>
            <a:pPr marL="0" lvl="0" indent="0" algn="l">
              <a:lnSpc>
                <a:spcPts val="3920"/>
              </a:lnSpc>
              <a:spcBef>
                <a:spcPct val="0"/>
              </a:spcBef>
            </a:pPr>
            <a:r>
              <a:rPr lang="en-US" sz="2800" u="none" strike="noStrike">
                <a:solidFill>
                  <a:srgbClr val="000000"/>
                </a:solidFill>
                <a:latin typeface="Times New Roman"/>
                <a:ea typeface="Times New Roman"/>
                <a:cs typeface="Times New Roman"/>
                <a:sym typeface="Times New Roman"/>
              </a:rPr>
              <a:t>- Cân bằng lại dataset hoặc áp dụng kỹ thuật class weights.</a:t>
            </a:r>
          </a:p>
          <a:p>
            <a:pPr marL="0" lvl="0" indent="0" algn="l">
              <a:lnSpc>
                <a:spcPts val="3920"/>
              </a:lnSpc>
              <a:spcBef>
                <a:spcPct val="0"/>
              </a:spcBef>
            </a:pPr>
            <a:r>
              <a:rPr lang="en-US" sz="2800" u="none" strike="noStrike">
                <a:solidFill>
                  <a:srgbClr val="000000"/>
                </a:solidFill>
                <a:latin typeface="Times New Roman"/>
                <a:ea typeface="Times New Roman"/>
                <a:cs typeface="Times New Roman"/>
                <a:sym typeface="Times New Roman"/>
              </a:rPr>
              <a:t>- Thử nghiệm các mô hình mạnh hơn như EfficientNet, ResNet.</a:t>
            </a:r>
          </a:p>
          <a:p>
            <a:pPr marL="0" lvl="0" indent="0" algn="l">
              <a:lnSpc>
                <a:spcPts val="3920"/>
              </a:lnSpc>
              <a:spcBef>
                <a:spcPct val="0"/>
              </a:spcBef>
            </a:pPr>
            <a:endParaRPr lang="en-US" sz="2800" u="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777813"/>
          </a:xfrm>
          <a:custGeom>
            <a:avLst/>
            <a:gdLst/>
            <a:ahLst/>
            <a:cxnLst/>
            <a:rect l="l" t="t" r="r" b="b"/>
            <a:pathLst>
              <a:path w="18288000" h="4777813">
                <a:moveTo>
                  <a:pt x="0" y="0"/>
                </a:moveTo>
                <a:lnTo>
                  <a:pt x="18288000" y="0"/>
                </a:lnTo>
                <a:lnTo>
                  <a:pt x="18288000" y="4777813"/>
                </a:lnTo>
                <a:lnTo>
                  <a:pt x="0" y="4777813"/>
                </a:lnTo>
                <a:lnTo>
                  <a:pt x="0" y="0"/>
                </a:lnTo>
                <a:close/>
              </a:path>
            </a:pathLst>
          </a:custGeom>
          <a:blipFill>
            <a:blip r:embed="rId2"/>
            <a:stretch>
              <a:fillRect t="-250331" b="-223822"/>
            </a:stretch>
          </a:blipFill>
        </p:spPr>
        <p:txBody>
          <a:bodyPr/>
          <a:lstStyle/>
          <a:p>
            <a:endParaRPr lang="vi-VN"/>
          </a:p>
        </p:txBody>
      </p:sp>
      <p:sp>
        <p:nvSpPr>
          <p:cNvPr id="3" name="Freeform 3"/>
          <p:cNvSpPr/>
          <p:nvPr/>
        </p:nvSpPr>
        <p:spPr>
          <a:xfrm rot="-9596611" flipH="1" flipV="1">
            <a:off x="-3847865" y="467763"/>
            <a:ext cx="22888080" cy="22305474"/>
          </a:xfrm>
          <a:custGeom>
            <a:avLst/>
            <a:gdLst/>
            <a:ahLst/>
            <a:cxnLst/>
            <a:rect l="l" t="t" r="r" b="b"/>
            <a:pathLst>
              <a:path w="22888080" h="22305474">
                <a:moveTo>
                  <a:pt x="22888080" y="22305474"/>
                </a:moveTo>
                <a:lnTo>
                  <a:pt x="0" y="22305474"/>
                </a:lnTo>
                <a:lnTo>
                  <a:pt x="0" y="0"/>
                </a:lnTo>
                <a:lnTo>
                  <a:pt x="22888080" y="0"/>
                </a:lnTo>
                <a:lnTo>
                  <a:pt x="22888080" y="22305474"/>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4" name="Group 4"/>
          <p:cNvGrpSpPr/>
          <p:nvPr/>
        </p:nvGrpSpPr>
        <p:grpSpPr>
          <a:xfrm>
            <a:off x="3156267" y="5139763"/>
            <a:ext cx="1196906" cy="119690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8E21"/>
            </a:solidFill>
          </p:spPr>
          <p:txBody>
            <a:bodyPr/>
            <a:lstStyle/>
            <a:p>
              <a:endParaRPr lang="vi-VN"/>
            </a:p>
          </p:txBody>
        </p:sp>
        <p:sp>
          <p:nvSpPr>
            <p:cNvPr id="6" name="TextBox 6"/>
            <p:cNvSpPr txBox="1"/>
            <p:nvPr/>
          </p:nvSpPr>
          <p:spPr>
            <a:xfrm>
              <a:off x="76200" y="161925"/>
              <a:ext cx="660400" cy="574675"/>
            </a:xfrm>
            <a:prstGeom prst="rect">
              <a:avLst/>
            </a:prstGeom>
          </p:spPr>
          <p:txBody>
            <a:bodyPr lIns="76355" tIns="76355" rIns="76355" bIns="76355" rtlCol="0" anchor="ctr"/>
            <a:lstStyle/>
            <a:p>
              <a:pPr algn="ctr">
                <a:lnSpc>
                  <a:spcPts val="1480"/>
                </a:lnSpc>
              </a:pPr>
              <a:endParaRPr/>
            </a:p>
          </p:txBody>
        </p:sp>
      </p:grpSp>
      <p:grpSp>
        <p:nvGrpSpPr>
          <p:cNvPr id="7" name="Group 7"/>
          <p:cNvGrpSpPr/>
          <p:nvPr/>
        </p:nvGrpSpPr>
        <p:grpSpPr>
          <a:xfrm>
            <a:off x="12276193" y="5200669"/>
            <a:ext cx="1196906" cy="11969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78E21"/>
            </a:solidFill>
          </p:spPr>
          <p:txBody>
            <a:bodyPr/>
            <a:lstStyle/>
            <a:p>
              <a:endParaRPr lang="vi-VN"/>
            </a:p>
          </p:txBody>
        </p:sp>
        <p:sp>
          <p:nvSpPr>
            <p:cNvPr id="9" name="TextBox 9"/>
            <p:cNvSpPr txBox="1"/>
            <p:nvPr/>
          </p:nvSpPr>
          <p:spPr>
            <a:xfrm>
              <a:off x="76200" y="161925"/>
              <a:ext cx="660400" cy="574675"/>
            </a:xfrm>
            <a:prstGeom prst="rect">
              <a:avLst/>
            </a:prstGeom>
          </p:spPr>
          <p:txBody>
            <a:bodyPr lIns="76355" tIns="76355" rIns="76355" bIns="76355" rtlCol="0" anchor="ctr"/>
            <a:lstStyle/>
            <a:p>
              <a:pPr algn="ctr">
                <a:lnSpc>
                  <a:spcPts val="1480"/>
                </a:lnSpc>
              </a:pPr>
              <a:endParaRPr/>
            </a:p>
          </p:txBody>
        </p:sp>
      </p:grpSp>
      <p:sp>
        <p:nvSpPr>
          <p:cNvPr id="10" name="TextBox 10"/>
          <p:cNvSpPr txBox="1"/>
          <p:nvPr/>
        </p:nvSpPr>
        <p:spPr>
          <a:xfrm rot="-472088">
            <a:off x="2863220" y="5120139"/>
            <a:ext cx="1845079" cy="1450214"/>
          </a:xfrm>
          <a:prstGeom prst="rect">
            <a:avLst/>
          </a:prstGeom>
        </p:spPr>
        <p:txBody>
          <a:bodyPr lIns="0" tIns="0" rIns="0" bIns="0" rtlCol="0" anchor="t">
            <a:spAutoFit/>
          </a:bodyPr>
          <a:lstStyle/>
          <a:p>
            <a:pPr algn="ctr">
              <a:lnSpc>
                <a:spcPts val="10690"/>
              </a:lnSpc>
            </a:pPr>
            <a:r>
              <a:rPr lang="en-US" sz="11620" spc="232">
                <a:solidFill>
                  <a:srgbClr val="FAF6F1"/>
                </a:solidFill>
                <a:latin typeface="Holiday"/>
                <a:ea typeface="Holiday"/>
                <a:cs typeface="Holiday"/>
                <a:sym typeface="Holiday"/>
              </a:rPr>
              <a:t>1</a:t>
            </a:r>
          </a:p>
        </p:txBody>
      </p:sp>
      <p:sp>
        <p:nvSpPr>
          <p:cNvPr id="11" name="TextBox 11"/>
          <p:cNvSpPr txBox="1"/>
          <p:nvPr/>
        </p:nvSpPr>
        <p:spPr>
          <a:xfrm rot="-472088">
            <a:off x="11973621" y="5084754"/>
            <a:ext cx="1845079" cy="1450214"/>
          </a:xfrm>
          <a:prstGeom prst="rect">
            <a:avLst/>
          </a:prstGeom>
        </p:spPr>
        <p:txBody>
          <a:bodyPr lIns="0" tIns="0" rIns="0" bIns="0" rtlCol="0" anchor="t">
            <a:spAutoFit/>
          </a:bodyPr>
          <a:lstStyle/>
          <a:p>
            <a:pPr algn="ctr">
              <a:lnSpc>
                <a:spcPts val="10690"/>
              </a:lnSpc>
            </a:pPr>
            <a:r>
              <a:rPr lang="en-US" sz="11620" spc="232">
                <a:solidFill>
                  <a:srgbClr val="FAF6F1"/>
                </a:solidFill>
                <a:latin typeface="Holiday"/>
                <a:ea typeface="Holiday"/>
                <a:cs typeface="Holiday"/>
                <a:sym typeface="Holiday"/>
              </a:rPr>
              <a:t>2</a:t>
            </a:r>
          </a:p>
        </p:txBody>
      </p:sp>
      <p:sp>
        <p:nvSpPr>
          <p:cNvPr id="12" name="TextBox 12"/>
          <p:cNvSpPr txBox="1"/>
          <p:nvPr/>
        </p:nvSpPr>
        <p:spPr>
          <a:xfrm>
            <a:off x="1258919" y="7258692"/>
            <a:ext cx="6175343" cy="2327910"/>
          </a:xfrm>
          <a:prstGeom prst="rect">
            <a:avLst/>
          </a:prstGeom>
        </p:spPr>
        <p:txBody>
          <a:bodyPr lIns="0" tIns="0" rIns="0" bIns="0" rtlCol="0" anchor="t">
            <a:spAutoFit/>
          </a:bodyPr>
          <a:lstStyle/>
          <a:p>
            <a:pPr algn="l">
              <a:lnSpc>
                <a:spcPts val="3120"/>
              </a:lnSpc>
            </a:pPr>
            <a:r>
              <a:rPr lang="en-US" sz="2000">
                <a:solidFill>
                  <a:srgbClr val="000000"/>
                </a:solidFill>
                <a:latin typeface="Arimo"/>
                <a:ea typeface="Arimo"/>
                <a:cs typeface="Arimo"/>
                <a:sym typeface="Arimo"/>
              </a:rPr>
              <a:t>Nghiên cứu đã xây dựng thành công hệ thống nhận diện xương rồng từ ảnh dựa trên mô hình MobileNetV2. Dữ liệu được xử lý đầy đủ từ ảnh gốc đến annotation, sau đó mô hình được huấn luyện hai giai đoạn nhằm tối ưu độ chính xác và hiệu quả sử dụng tài nguyên</a:t>
            </a:r>
          </a:p>
        </p:txBody>
      </p:sp>
      <p:sp>
        <p:nvSpPr>
          <p:cNvPr id="13" name="TextBox 13"/>
          <p:cNvSpPr txBox="1"/>
          <p:nvPr/>
        </p:nvSpPr>
        <p:spPr>
          <a:xfrm>
            <a:off x="10414082" y="7711440"/>
            <a:ext cx="6990392" cy="1546860"/>
          </a:xfrm>
          <a:prstGeom prst="rect">
            <a:avLst/>
          </a:prstGeom>
        </p:spPr>
        <p:txBody>
          <a:bodyPr lIns="0" tIns="0" rIns="0" bIns="0" rtlCol="0" anchor="t">
            <a:spAutoFit/>
          </a:bodyPr>
          <a:lstStyle/>
          <a:p>
            <a:pPr algn="ctr">
              <a:lnSpc>
                <a:spcPts val="3120"/>
              </a:lnSpc>
            </a:pPr>
            <a:r>
              <a:rPr lang="en-US" sz="2000">
                <a:solidFill>
                  <a:srgbClr val="A6A48A"/>
                </a:solidFill>
                <a:latin typeface="Arimo"/>
                <a:ea typeface="Arimo"/>
                <a:cs typeface="Arimo"/>
                <a:sym typeface="Arimo"/>
              </a:rPr>
              <a:t>- Triển khai mô hình lên môi Mobile App.</a:t>
            </a:r>
          </a:p>
          <a:p>
            <a:pPr algn="ctr">
              <a:lnSpc>
                <a:spcPts val="3120"/>
              </a:lnSpc>
            </a:pPr>
            <a:r>
              <a:rPr lang="en-US" sz="2000">
                <a:solidFill>
                  <a:srgbClr val="A6A48A"/>
                </a:solidFill>
                <a:latin typeface="Arimo"/>
                <a:ea typeface="Arimo"/>
                <a:cs typeface="Arimo"/>
                <a:sym typeface="Arimo"/>
              </a:rPr>
              <a:t>- Kết hợp phát hiện vật thể (Object Detection) để tự động khoanh vùng cây xương rồng trong ảnh.</a:t>
            </a:r>
          </a:p>
          <a:p>
            <a:pPr algn="ctr">
              <a:lnSpc>
                <a:spcPts val="3120"/>
              </a:lnSpc>
            </a:pPr>
            <a:r>
              <a:rPr lang="en-US" sz="2000">
                <a:solidFill>
                  <a:srgbClr val="A6A48A"/>
                </a:solidFill>
                <a:latin typeface="Arimo"/>
                <a:ea typeface="Arimo"/>
                <a:cs typeface="Arimo"/>
                <a:sym typeface="Arimo"/>
              </a:rPr>
              <a:t>- Mở rộng nhận diện thêm nhiều loại thực vật khác</a:t>
            </a:r>
          </a:p>
        </p:txBody>
      </p:sp>
      <p:sp>
        <p:nvSpPr>
          <p:cNvPr id="14" name="TextBox 14"/>
          <p:cNvSpPr txBox="1"/>
          <p:nvPr/>
        </p:nvSpPr>
        <p:spPr>
          <a:xfrm>
            <a:off x="1821788" y="2974187"/>
            <a:ext cx="4640312" cy="1353173"/>
          </a:xfrm>
          <a:prstGeom prst="rect">
            <a:avLst/>
          </a:prstGeom>
        </p:spPr>
        <p:txBody>
          <a:bodyPr lIns="0" tIns="0" rIns="0" bIns="0" rtlCol="0" anchor="t">
            <a:spAutoFit/>
          </a:bodyPr>
          <a:lstStyle/>
          <a:p>
            <a:pPr marL="0" lvl="0" indent="0" algn="ctr">
              <a:lnSpc>
                <a:spcPts val="9940"/>
              </a:lnSpc>
              <a:spcBef>
                <a:spcPct val="0"/>
              </a:spcBef>
            </a:pPr>
            <a:r>
              <a:rPr lang="en-US" sz="7100">
                <a:solidFill>
                  <a:srgbClr val="000000"/>
                </a:solidFill>
                <a:latin typeface="Times New Roman"/>
                <a:ea typeface="Times New Roman"/>
                <a:cs typeface="Times New Roman"/>
                <a:sym typeface="Times New Roman"/>
              </a:rPr>
              <a:t>V.</a:t>
            </a:r>
            <a:r>
              <a:rPr lang="en-US" sz="7100" u="none" strike="noStrike">
                <a:solidFill>
                  <a:srgbClr val="000000"/>
                </a:solidFill>
                <a:latin typeface="Times New Roman"/>
                <a:ea typeface="Times New Roman"/>
                <a:cs typeface="Times New Roman"/>
                <a:sym typeface="Times New Roman"/>
              </a:rPr>
              <a:t> Kết luận</a:t>
            </a:r>
          </a:p>
        </p:txBody>
      </p:sp>
      <p:sp>
        <p:nvSpPr>
          <p:cNvPr id="15" name="TextBox 15"/>
          <p:cNvSpPr txBox="1"/>
          <p:nvPr/>
        </p:nvSpPr>
        <p:spPr>
          <a:xfrm>
            <a:off x="1106239" y="6330899"/>
            <a:ext cx="6328023"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Noto Serif Display"/>
                <a:ea typeface="Noto Serif Display"/>
                <a:cs typeface="Noto Serif Display"/>
                <a:sym typeface="Noto Serif Display"/>
              </a:rPr>
              <a:t>1. </a:t>
            </a:r>
            <a:r>
              <a:rPr lang="en-US" sz="3399" u="none" strike="noStrike">
                <a:solidFill>
                  <a:srgbClr val="000000"/>
                </a:solidFill>
                <a:latin typeface="Noto Serif Display"/>
                <a:ea typeface="Noto Serif Display"/>
                <a:cs typeface="Noto Serif Display"/>
                <a:sym typeface="Noto Serif Display"/>
              </a:rPr>
              <a:t>Tóm tắt nội dung nghiên cứu</a:t>
            </a:r>
          </a:p>
        </p:txBody>
      </p:sp>
      <p:sp>
        <p:nvSpPr>
          <p:cNvPr id="16" name="TextBox 16"/>
          <p:cNvSpPr txBox="1"/>
          <p:nvPr/>
        </p:nvSpPr>
        <p:spPr>
          <a:xfrm>
            <a:off x="9380409" y="6689839"/>
            <a:ext cx="8498411"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Noto Serif Display"/>
                <a:ea typeface="Noto Serif Display"/>
                <a:cs typeface="Noto Serif Display"/>
                <a:sym typeface="Noto Serif Display"/>
              </a:rPr>
              <a:t>2. Địn</a:t>
            </a:r>
            <a:r>
              <a:rPr lang="en-US" sz="3399" u="none" strike="noStrike">
                <a:solidFill>
                  <a:srgbClr val="000000"/>
                </a:solidFill>
                <a:latin typeface="Noto Serif Display"/>
                <a:ea typeface="Noto Serif Display"/>
                <a:cs typeface="Noto Serif Display"/>
                <a:sym typeface="Noto Serif Display"/>
              </a:rPr>
              <a:t>h hướng phát triển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a:off x="10697016" y="0"/>
            <a:ext cx="7590984" cy="10287000"/>
          </a:xfrm>
          <a:custGeom>
            <a:avLst/>
            <a:gdLst/>
            <a:ahLst/>
            <a:cxnLst/>
            <a:rect l="l" t="t" r="r" b="b"/>
            <a:pathLst>
              <a:path w="7590984" h="10287000">
                <a:moveTo>
                  <a:pt x="0" y="0"/>
                </a:moveTo>
                <a:lnTo>
                  <a:pt x="7590984" y="0"/>
                </a:lnTo>
                <a:lnTo>
                  <a:pt x="7590984" y="10287000"/>
                </a:lnTo>
                <a:lnTo>
                  <a:pt x="0" y="10287000"/>
                </a:lnTo>
                <a:lnTo>
                  <a:pt x="0" y="0"/>
                </a:lnTo>
                <a:close/>
              </a:path>
            </a:pathLst>
          </a:custGeom>
          <a:blipFill>
            <a:blip r:embed="rId2"/>
            <a:stretch>
              <a:fillRect l="-34659" t="-58496" r="-8532"/>
            </a:stretch>
          </a:blipFill>
        </p:spPr>
        <p:txBody>
          <a:bodyPr/>
          <a:lstStyle/>
          <a:p>
            <a:endParaRPr lang="vi-VN"/>
          </a:p>
        </p:txBody>
      </p:sp>
      <p:sp>
        <p:nvSpPr>
          <p:cNvPr id="3" name="Freeform 3"/>
          <p:cNvSpPr/>
          <p:nvPr/>
        </p:nvSpPr>
        <p:spPr>
          <a:xfrm rot="-5276032" flipH="1" flipV="1">
            <a:off x="-355208" y="-1941927"/>
            <a:ext cx="14540988" cy="14170854"/>
          </a:xfrm>
          <a:custGeom>
            <a:avLst/>
            <a:gdLst/>
            <a:ahLst/>
            <a:cxnLst/>
            <a:rect l="l" t="t" r="r" b="b"/>
            <a:pathLst>
              <a:path w="14540988" h="14170854">
                <a:moveTo>
                  <a:pt x="14540988" y="14170854"/>
                </a:moveTo>
                <a:lnTo>
                  <a:pt x="0" y="14170854"/>
                </a:lnTo>
                <a:lnTo>
                  <a:pt x="0" y="0"/>
                </a:lnTo>
                <a:lnTo>
                  <a:pt x="14540988" y="0"/>
                </a:lnTo>
                <a:lnTo>
                  <a:pt x="14540988" y="14170854"/>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rot="-472088">
            <a:off x="1275094" y="2911788"/>
            <a:ext cx="9352537" cy="4014379"/>
          </a:xfrm>
          <a:prstGeom prst="rect">
            <a:avLst/>
          </a:prstGeom>
        </p:spPr>
        <p:txBody>
          <a:bodyPr lIns="0" tIns="0" rIns="0" bIns="0" rtlCol="0" anchor="t">
            <a:spAutoFit/>
          </a:bodyPr>
          <a:lstStyle/>
          <a:p>
            <a:pPr algn="ctr">
              <a:lnSpc>
                <a:spcPts val="14159"/>
              </a:lnSpc>
            </a:pPr>
            <a:r>
              <a:rPr lang="en-US" sz="15390" spc="307">
                <a:solidFill>
                  <a:srgbClr val="A6A48A"/>
                </a:solidFill>
                <a:latin typeface="Times New Roman"/>
                <a:ea typeface="Times New Roman"/>
                <a:cs typeface="Times New Roman"/>
                <a:sym typeface="Times New Roman"/>
              </a:rPr>
              <a:t>cảm ơn đã lắng nghe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a:off x="-121678" y="0"/>
            <a:ext cx="10222398" cy="10287000"/>
          </a:xfrm>
          <a:custGeom>
            <a:avLst/>
            <a:gdLst/>
            <a:ahLst/>
            <a:cxnLst/>
            <a:rect l="l" t="t" r="r" b="b"/>
            <a:pathLst>
              <a:path w="10222398" h="10287000">
                <a:moveTo>
                  <a:pt x="0" y="0"/>
                </a:moveTo>
                <a:lnTo>
                  <a:pt x="10222397" y="0"/>
                </a:lnTo>
                <a:lnTo>
                  <a:pt x="10222397" y="10287000"/>
                </a:lnTo>
                <a:lnTo>
                  <a:pt x="0" y="10287000"/>
                </a:lnTo>
                <a:lnTo>
                  <a:pt x="0" y="0"/>
                </a:lnTo>
                <a:close/>
              </a:path>
            </a:pathLst>
          </a:custGeom>
          <a:blipFill>
            <a:blip r:embed="rId2">
              <a:alphaModFix amt="54000"/>
            </a:blip>
            <a:stretch>
              <a:fillRect t="-48113" b="-944"/>
            </a:stretch>
          </a:blipFill>
        </p:spPr>
        <p:txBody>
          <a:bodyPr/>
          <a:lstStyle/>
          <a:p>
            <a:endParaRPr lang="vi-VN"/>
          </a:p>
        </p:txBody>
      </p:sp>
      <p:sp>
        <p:nvSpPr>
          <p:cNvPr id="3" name="Freeform 3"/>
          <p:cNvSpPr/>
          <p:nvPr/>
        </p:nvSpPr>
        <p:spPr>
          <a:xfrm rot="5285569" flipV="1">
            <a:off x="5202483" y="-3113267"/>
            <a:ext cx="15950406" cy="15544396"/>
          </a:xfrm>
          <a:custGeom>
            <a:avLst/>
            <a:gdLst/>
            <a:ahLst/>
            <a:cxnLst/>
            <a:rect l="l" t="t" r="r" b="b"/>
            <a:pathLst>
              <a:path w="15950406" h="15544396">
                <a:moveTo>
                  <a:pt x="0" y="15544396"/>
                </a:moveTo>
                <a:lnTo>
                  <a:pt x="15950405" y="15544396"/>
                </a:lnTo>
                <a:lnTo>
                  <a:pt x="15950405" y="0"/>
                </a:lnTo>
                <a:lnTo>
                  <a:pt x="0" y="0"/>
                </a:lnTo>
                <a:lnTo>
                  <a:pt x="0" y="15544396"/>
                </a:lnTo>
                <a:close/>
              </a:path>
            </a:pathLst>
          </a:custGeom>
          <a:blipFill>
            <a:blip r:embed="rId3">
              <a:alphaModFix amt="77000"/>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a:off x="7296802" y="3615128"/>
            <a:ext cx="10991198" cy="4824094"/>
          </a:xfrm>
          <a:prstGeom prst="rect">
            <a:avLst/>
          </a:prstGeom>
        </p:spPr>
        <p:txBody>
          <a:bodyPr lIns="0" tIns="0" rIns="0" bIns="0" rtlCol="0" anchor="t">
            <a:spAutoFit/>
          </a:bodyPr>
          <a:lstStyle/>
          <a:p>
            <a:pPr marL="0" lvl="0" indent="0" algn="ctr">
              <a:lnSpc>
                <a:spcPts val="12880"/>
              </a:lnSpc>
              <a:spcBef>
                <a:spcPct val="0"/>
              </a:spcBef>
            </a:pPr>
            <a:r>
              <a:rPr lang="en-US" sz="9200" b="1">
                <a:solidFill>
                  <a:srgbClr val="000000"/>
                </a:solidFill>
                <a:latin typeface="Noto Sans Bold"/>
                <a:ea typeface="Noto Sans Bold"/>
                <a:cs typeface="Noto Sans Bold"/>
                <a:sym typeface="Noto Sans Bold"/>
              </a:rPr>
              <a:t>demo website nhận diện xương rồng</a:t>
            </a:r>
          </a:p>
        </p:txBody>
      </p:sp>
      <p:sp>
        <p:nvSpPr>
          <p:cNvPr id="5" name="AutoShape 5"/>
          <p:cNvSpPr/>
          <p:nvPr/>
        </p:nvSpPr>
        <p:spPr>
          <a:xfrm>
            <a:off x="5897880" y="5143500"/>
            <a:ext cx="6492240" cy="0"/>
          </a:xfrm>
          <a:prstGeom prst="line">
            <a:avLst/>
          </a:prstGeom>
          <a:ln w="38100" cap="flat">
            <a:solidFill>
              <a:srgbClr val="000000"/>
            </a:solidFill>
            <a:prstDash val="solid"/>
            <a:headEnd type="none" w="sm" len="sm"/>
            <a:tailEnd type="none" w="sm" len="sm"/>
          </a:ln>
        </p:spPr>
        <p:txBody>
          <a:bodyPr/>
          <a:lstStyle/>
          <a:p>
            <a:endParaRPr lang="vi-V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rot="6431190">
            <a:off x="-11257189" y="-3616956"/>
            <a:ext cx="15293924" cy="14904624"/>
          </a:xfrm>
          <a:custGeom>
            <a:avLst/>
            <a:gdLst/>
            <a:ahLst/>
            <a:cxnLst/>
            <a:rect l="l" t="t" r="r" b="b"/>
            <a:pathLst>
              <a:path w="15293924" h="14904624">
                <a:moveTo>
                  <a:pt x="0" y="0"/>
                </a:moveTo>
                <a:lnTo>
                  <a:pt x="15293924" y="0"/>
                </a:lnTo>
                <a:lnTo>
                  <a:pt x="15293924" y="14904624"/>
                </a:lnTo>
                <a:lnTo>
                  <a:pt x="0" y="1490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12350338" y="2630116"/>
            <a:ext cx="8644596" cy="8816980"/>
            <a:chOff x="0" y="0"/>
            <a:chExt cx="6050280" cy="6170930"/>
          </a:xfrm>
        </p:grpSpPr>
        <p:sp>
          <p:nvSpPr>
            <p:cNvPr id="4" name="Freeform 4"/>
            <p:cNvSpPr/>
            <p:nvPr/>
          </p:nvSpPr>
          <p:spPr>
            <a:xfrm>
              <a:off x="-490220" y="-706120"/>
              <a:ext cx="6901180" cy="7377430"/>
            </a:xfrm>
            <a:custGeom>
              <a:avLst/>
              <a:gdLst/>
              <a:ahLst/>
              <a:cxnLst/>
              <a:rect l="l" t="t" r="r" b="b"/>
              <a:pathLst>
                <a:path w="6901180" h="7377430">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0"/>
                    <a:pt x="2721610" y="6808470"/>
                  </a:cubicBezTo>
                  <a:close/>
                </a:path>
              </a:pathLst>
            </a:custGeom>
            <a:blipFill>
              <a:blip r:embed="rId4">
                <a:alphaModFix amt="52000"/>
              </a:blip>
              <a:stretch>
                <a:fillRect l="-26485" r="-26485"/>
              </a:stretch>
            </a:blipFill>
          </p:spPr>
          <p:txBody>
            <a:bodyPr/>
            <a:lstStyle/>
            <a:p>
              <a:endParaRPr lang="vi-VN"/>
            </a:p>
          </p:txBody>
        </p:sp>
      </p:grpSp>
      <p:sp>
        <p:nvSpPr>
          <p:cNvPr id="5" name="TextBox 5"/>
          <p:cNvSpPr txBox="1"/>
          <p:nvPr/>
        </p:nvSpPr>
        <p:spPr>
          <a:xfrm>
            <a:off x="-2084464" y="183596"/>
            <a:ext cx="15706672" cy="806794"/>
          </a:xfrm>
          <a:prstGeom prst="rect">
            <a:avLst/>
          </a:prstGeom>
        </p:spPr>
        <p:txBody>
          <a:bodyPr lIns="0" tIns="0" rIns="0" bIns="0" rtlCol="0" anchor="t">
            <a:spAutoFit/>
          </a:bodyPr>
          <a:lstStyle/>
          <a:p>
            <a:pPr marL="0" lvl="0" indent="0" algn="ctr">
              <a:lnSpc>
                <a:spcPts val="5931"/>
              </a:lnSpc>
              <a:spcBef>
                <a:spcPct val="0"/>
              </a:spcBef>
            </a:pPr>
            <a:r>
              <a:rPr lang="en-US" sz="4236" dirty="0">
                <a:solidFill>
                  <a:srgbClr val="000000"/>
                </a:solidFill>
                <a:latin typeface="Times New Roman"/>
                <a:ea typeface="Times New Roman"/>
                <a:cs typeface="Times New Roman"/>
                <a:sym typeface="Times New Roman"/>
              </a:rPr>
              <a:t>CHƯƠNG I: TỔNG QUAN VỀ ĐỀ TÀI</a:t>
            </a:r>
          </a:p>
        </p:txBody>
      </p:sp>
      <p:sp>
        <p:nvSpPr>
          <p:cNvPr id="6" name="TextBox 6"/>
          <p:cNvSpPr txBox="1"/>
          <p:nvPr/>
        </p:nvSpPr>
        <p:spPr>
          <a:xfrm>
            <a:off x="1066800" y="1068473"/>
            <a:ext cx="4508674" cy="781684"/>
          </a:xfrm>
          <a:prstGeom prst="rect">
            <a:avLst/>
          </a:prstGeom>
        </p:spPr>
        <p:txBody>
          <a:bodyPr lIns="0" tIns="0" rIns="0" bIns="0" rtlCol="0" anchor="t">
            <a:spAutoFit/>
          </a:bodyPr>
          <a:lstStyle/>
          <a:p>
            <a:pPr marL="0" lvl="0" indent="0" algn="ctr">
              <a:lnSpc>
                <a:spcPts val="5740"/>
              </a:lnSpc>
              <a:spcBef>
                <a:spcPct val="0"/>
              </a:spcBef>
            </a:pPr>
            <a:r>
              <a:rPr lang="en-US" sz="4100" dirty="0">
                <a:solidFill>
                  <a:srgbClr val="000000"/>
                </a:solidFill>
                <a:latin typeface="Times New Roman"/>
                <a:ea typeface="Times New Roman"/>
                <a:cs typeface="Times New Roman"/>
                <a:sym typeface="Times New Roman"/>
              </a:rPr>
              <a:t>1.</a:t>
            </a:r>
            <a:r>
              <a:rPr lang="en-US" sz="4100" u="none" strike="noStrike" dirty="0">
                <a:solidFill>
                  <a:srgbClr val="000000"/>
                </a:solidFill>
                <a:latin typeface="Times New Roman"/>
                <a:ea typeface="Times New Roman"/>
                <a:cs typeface="Times New Roman"/>
                <a:sym typeface="Times New Roman"/>
              </a:rPr>
              <a:t> Lý do </a:t>
            </a:r>
            <a:r>
              <a:rPr lang="en-US" sz="4100" u="none" strike="noStrike" dirty="0" err="1">
                <a:solidFill>
                  <a:srgbClr val="000000"/>
                </a:solidFill>
                <a:latin typeface="Times New Roman"/>
                <a:ea typeface="Times New Roman"/>
                <a:cs typeface="Times New Roman"/>
                <a:sym typeface="Times New Roman"/>
              </a:rPr>
              <a:t>chọn</a:t>
            </a:r>
            <a:r>
              <a:rPr lang="en-US" sz="4100" u="none" strike="noStrike" dirty="0">
                <a:solidFill>
                  <a:srgbClr val="000000"/>
                </a:solidFill>
                <a:latin typeface="Times New Roman"/>
                <a:ea typeface="Times New Roman"/>
                <a:cs typeface="Times New Roman"/>
                <a:sym typeface="Times New Roman"/>
              </a:rPr>
              <a:t> </a:t>
            </a:r>
            <a:r>
              <a:rPr lang="en-US" sz="4100" u="none" strike="noStrike" dirty="0" err="1">
                <a:solidFill>
                  <a:srgbClr val="000000"/>
                </a:solidFill>
                <a:latin typeface="Times New Roman"/>
                <a:ea typeface="Times New Roman"/>
                <a:cs typeface="Times New Roman"/>
                <a:sym typeface="Times New Roman"/>
              </a:rPr>
              <a:t>đề</a:t>
            </a:r>
            <a:r>
              <a:rPr lang="en-US" sz="4100" u="none" strike="noStrike" dirty="0">
                <a:solidFill>
                  <a:srgbClr val="000000"/>
                </a:solidFill>
                <a:latin typeface="Times New Roman"/>
                <a:ea typeface="Times New Roman"/>
                <a:cs typeface="Times New Roman"/>
                <a:sym typeface="Times New Roman"/>
              </a:rPr>
              <a:t> </a:t>
            </a:r>
            <a:r>
              <a:rPr lang="en-US" sz="4100" u="none" strike="noStrike" dirty="0" err="1">
                <a:solidFill>
                  <a:srgbClr val="000000"/>
                </a:solidFill>
                <a:latin typeface="Times New Roman"/>
                <a:ea typeface="Times New Roman"/>
                <a:cs typeface="Times New Roman"/>
                <a:sym typeface="Times New Roman"/>
              </a:rPr>
              <a:t>tài</a:t>
            </a:r>
            <a:endParaRPr lang="en-US" sz="4100" u="none" strike="noStrike" dirty="0">
              <a:solidFill>
                <a:srgbClr val="000000"/>
              </a:solidFill>
              <a:latin typeface="Times New Roman"/>
              <a:ea typeface="Times New Roman"/>
              <a:cs typeface="Times New Roman"/>
              <a:sym typeface="Times New Roman"/>
            </a:endParaRPr>
          </a:p>
        </p:txBody>
      </p:sp>
      <p:sp>
        <p:nvSpPr>
          <p:cNvPr id="7" name="TextBox 7"/>
          <p:cNvSpPr txBox="1"/>
          <p:nvPr/>
        </p:nvSpPr>
        <p:spPr>
          <a:xfrm>
            <a:off x="1219201" y="2105047"/>
            <a:ext cx="11429999" cy="6460871"/>
          </a:xfrm>
          <a:prstGeom prst="rect">
            <a:avLst/>
          </a:prstGeom>
        </p:spPr>
        <p:txBody>
          <a:bodyPr wrap="square" lIns="0" tIns="0" rIns="0" bIns="0" rtlCol="0" anchor="t">
            <a:spAutoFit/>
          </a:bodyPr>
          <a:lstStyle/>
          <a:p>
            <a:pPr marL="0" lvl="0" indent="0" algn="l">
              <a:lnSpc>
                <a:spcPts val="3920"/>
              </a:lnSpc>
              <a:spcBef>
                <a:spcPct val="0"/>
              </a:spcBef>
            </a:pPr>
            <a:r>
              <a:rPr lang="en-US" sz="2800" dirty="0" err="1">
                <a:solidFill>
                  <a:srgbClr val="000000"/>
                </a:solidFill>
                <a:latin typeface="Times New Roman"/>
                <a:ea typeface="Times New Roman"/>
                <a:cs typeface="Times New Roman"/>
                <a:sym typeface="Times New Roman"/>
              </a:rPr>
              <a:t>Hiện</a:t>
            </a:r>
            <a:r>
              <a:rPr lang="en-US" sz="2800" dirty="0">
                <a:solidFill>
                  <a:srgbClr val="000000"/>
                </a:solidFill>
                <a:latin typeface="Times New Roman"/>
                <a:ea typeface="Times New Roman"/>
                <a:cs typeface="Times New Roman"/>
                <a:sym typeface="Times New Roman"/>
              </a:rPr>
              <a:t> nay, xu </a:t>
            </a:r>
            <a:r>
              <a:rPr lang="en-US" sz="2800" dirty="0" err="1">
                <a:solidFill>
                  <a:srgbClr val="000000"/>
                </a:solidFill>
                <a:latin typeface="Times New Roman"/>
                <a:ea typeface="Times New Roman"/>
                <a:cs typeface="Times New Roman"/>
                <a:sym typeface="Times New Roman"/>
              </a:rPr>
              <a:t>hướng</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chơi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xương</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rồng</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cảnh</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tại</a:t>
            </a:r>
            <a:r>
              <a:rPr lang="en-US" sz="2800" dirty="0">
                <a:solidFill>
                  <a:srgbClr val="000000"/>
                </a:solidFill>
                <a:latin typeface="Times New Roman"/>
                <a:ea typeface="Times New Roman"/>
                <a:cs typeface="Times New Roman"/>
                <a:sym typeface="Times New Roman"/>
              </a:rPr>
              <a:t> Việt Nam </a:t>
            </a:r>
            <a:r>
              <a:rPr lang="en-US" sz="2800" dirty="0" err="1">
                <a:solidFill>
                  <a:srgbClr val="000000"/>
                </a:solidFill>
                <a:latin typeface="Times New Roman"/>
                <a:ea typeface="Times New Roman"/>
                <a:cs typeface="Times New Roman"/>
                <a:sym typeface="Times New Roman"/>
              </a:rPr>
              <a:t>ngày</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càng</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phổ</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biến</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đặc</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biệt</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trong</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giới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trẻ</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và</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người</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yêu</a:t>
            </a:r>
            <a:r>
              <a:rPr lang="en-US" sz="2800" dirty="0">
                <a:solidFill>
                  <a:srgbClr val="000000"/>
                </a:solidFill>
                <a:latin typeface="Times New Roman"/>
                <a:ea typeface="Times New Roman"/>
                <a:cs typeface="Times New Roman"/>
                <a:sym typeface="Times New Roman"/>
              </a:rPr>
              <a:t> </a:t>
            </a:r>
            <a:r>
              <a:rPr lang="en-US" sz="2800" dirty="0" err="1">
                <a:solidFill>
                  <a:srgbClr val="000000"/>
                </a:solidFill>
                <a:latin typeface="Times New Roman"/>
                <a:ea typeface="Times New Roman"/>
                <a:cs typeface="Times New Roman"/>
                <a:sym typeface="Times New Roman"/>
              </a:rPr>
              <a:t>cây</a:t>
            </a:r>
            <a:r>
              <a:rPr lang="en-US" sz="2800" dirty="0">
                <a:solidFill>
                  <a:srgbClr val="000000"/>
                </a:solidFill>
                <a:latin typeface="Times New Roman"/>
                <a:ea typeface="Times New Roman"/>
                <a:cs typeface="Times New Roman"/>
                <a:sym typeface="Times New Roman"/>
              </a:rPr>
              <a:t> mini. </a:t>
            </a:r>
            <a:r>
              <a:rPr lang="en-US" sz="2800" u="none" strike="noStrike" dirty="0">
                <a:solidFill>
                  <a:srgbClr val="000000"/>
                </a:solidFill>
                <a:latin typeface="Times New Roman"/>
                <a:ea typeface="Times New Roman"/>
                <a:cs typeface="Times New Roman"/>
                <a:sym typeface="Times New Roman"/>
              </a:rPr>
              <a:t>Tuy </a:t>
            </a:r>
            <a:r>
              <a:rPr lang="en-US" sz="2800" u="none" strike="noStrike" dirty="0" err="1">
                <a:solidFill>
                  <a:srgbClr val="000000"/>
                </a:solidFill>
                <a:latin typeface="Times New Roman"/>
                <a:ea typeface="Times New Roman"/>
                <a:cs typeface="Times New Roman"/>
                <a:sym typeface="Times New Roman"/>
              </a:rPr>
              <a:t>nhiên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việc</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phân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biệt</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hàng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trăm</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loài</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xương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rồng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khác</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nhau</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là</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thách</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thức</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lớn</a:t>
            </a:r>
            <a:r>
              <a:rPr lang="en-US" sz="2800" u="none" strike="noStrike" dirty="0">
                <a:solidFill>
                  <a:srgbClr val="000000"/>
                </a:solidFill>
                <a:latin typeface="Times New Roman"/>
                <a:ea typeface="Times New Roman"/>
                <a:cs typeface="Times New Roman"/>
                <a:sym typeface="Times New Roman"/>
              </a:rPr>
              <a:t>. </a:t>
            </a:r>
          </a:p>
          <a:p>
            <a:pPr marL="0" lvl="0" indent="0" algn="l">
              <a:lnSpc>
                <a:spcPts val="3920"/>
              </a:lnSpc>
              <a:spcBef>
                <a:spcPct val="0"/>
              </a:spcBef>
            </a:pPr>
            <a:endParaRPr lang="en-US" sz="2800" u="none" strike="noStrike" dirty="0">
              <a:solidFill>
                <a:srgbClr val="000000"/>
              </a:solidFill>
              <a:latin typeface="Times New Roman"/>
              <a:ea typeface="Times New Roman"/>
              <a:cs typeface="Times New Roman"/>
              <a:sym typeface="Times New Roman"/>
            </a:endParaRPr>
          </a:p>
          <a:p>
            <a:pPr marL="0" lvl="0" indent="0" algn="l">
              <a:lnSpc>
                <a:spcPts val="3920"/>
              </a:lnSpc>
              <a:spcBef>
                <a:spcPct val="0"/>
              </a:spcBef>
            </a:pPr>
            <a:r>
              <a:rPr lang="en-US" sz="2800" u="none" strike="noStrike" dirty="0" err="1">
                <a:solidFill>
                  <a:srgbClr val="000000"/>
                </a:solidFill>
                <a:latin typeface="Times New Roman"/>
                <a:ea typeface="Times New Roman"/>
                <a:cs typeface="Times New Roman"/>
                <a:sym typeface="Times New Roman"/>
              </a:rPr>
              <a:t>Ứng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dụng</a:t>
            </a:r>
            <a:r>
              <a:rPr lang="en-US" sz="2800" u="none" strike="noStrike" dirty="0">
                <a:solidFill>
                  <a:srgbClr val="000000"/>
                </a:solidFill>
                <a:latin typeface="Times New Roman"/>
                <a:ea typeface="Times New Roman"/>
                <a:cs typeface="Times New Roman"/>
                <a:sym typeface="Times New Roman"/>
              </a:rPr>
              <a:t> AI </a:t>
            </a:r>
            <a:r>
              <a:rPr lang="en-US" sz="2800" u="none" strike="noStrike" dirty="0" err="1">
                <a:solidFill>
                  <a:srgbClr val="000000"/>
                </a:solidFill>
                <a:latin typeface="Times New Roman"/>
                <a:ea typeface="Times New Roman"/>
                <a:cs typeface="Times New Roman"/>
                <a:sym typeface="Times New Roman"/>
              </a:rPr>
              <a:t>và</a:t>
            </a:r>
            <a:r>
              <a:rPr lang="en-US" sz="2800" u="none" strike="noStrike" dirty="0">
                <a:solidFill>
                  <a:srgbClr val="000000"/>
                </a:solidFill>
                <a:latin typeface="Times New Roman"/>
                <a:ea typeface="Times New Roman"/>
                <a:cs typeface="Times New Roman"/>
                <a:sym typeface="Times New Roman"/>
              </a:rPr>
              <a:t> deep learning </a:t>
            </a:r>
            <a:r>
              <a:rPr lang="en-US" sz="2800" u="none" strike="noStrike" dirty="0" err="1">
                <a:solidFill>
                  <a:srgbClr val="000000"/>
                </a:solidFill>
                <a:latin typeface="Times New Roman"/>
                <a:ea typeface="Times New Roman"/>
                <a:cs typeface="Times New Roman"/>
                <a:sym typeface="Times New Roman"/>
              </a:rPr>
              <a:t>vào</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nhận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diện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hình</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ảnh</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có</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thể</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giải</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quyết</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vấn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đề</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này</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giúp</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người</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dùng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dễ</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dàng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xác</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định</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tên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và</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đặc</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điểm</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cây</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Hiện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chưa</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có</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nhiều</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nền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tảng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trực</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tuyến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tại</a:t>
            </a:r>
            <a:r>
              <a:rPr lang="en-US" sz="2800" u="none" strike="noStrike" dirty="0">
                <a:solidFill>
                  <a:srgbClr val="000000"/>
                </a:solidFill>
                <a:latin typeface="Times New Roman"/>
                <a:ea typeface="Times New Roman"/>
                <a:cs typeface="Times New Roman"/>
                <a:sym typeface="Times New Roman"/>
              </a:rPr>
              <a:t> Việt Nam </a:t>
            </a:r>
            <a:r>
              <a:rPr lang="en-US" sz="2800" u="none" strike="noStrike" dirty="0" err="1">
                <a:solidFill>
                  <a:srgbClr val="000000"/>
                </a:solidFill>
                <a:latin typeface="Times New Roman"/>
                <a:ea typeface="Times New Roman"/>
                <a:cs typeface="Times New Roman"/>
                <a:sym typeface="Times New Roman"/>
              </a:rPr>
              <a:t>hỗ</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trợ</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nhận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diện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xương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rồng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tự</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động</a:t>
            </a:r>
            <a:r>
              <a:rPr lang="en-US" sz="2800" u="none" strike="noStrike" dirty="0">
                <a:solidFill>
                  <a:srgbClr val="000000"/>
                </a:solidFill>
                <a:latin typeface="Times New Roman"/>
                <a:ea typeface="Times New Roman"/>
                <a:cs typeface="Times New Roman"/>
                <a:sym typeface="Times New Roman"/>
              </a:rPr>
              <a:t>. </a:t>
            </a:r>
          </a:p>
          <a:p>
            <a:pPr marL="0" lvl="0" indent="0" algn="l">
              <a:lnSpc>
                <a:spcPts val="3920"/>
              </a:lnSpc>
              <a:spcBef>
                <a:spcPct val="0"/>
              </a:spcBef>
            </a:pPr>
            <a:endParaRPr lang="en-US" sz="2800" u="none" strike="noStrike" dirty="0">
              <a:solidFill>
                <a:srgbClr val="000000"/>
              </a:solidFill>
              <a:latin typeface="Times New Roman"/>
              <a:ea typeface="Times New Roman"/>
              <a:cs typeface="Times New Roman"/>
              <a:sym typeface="Times New Roman"/>
            </a:endParaRPr>
          </a:p>
          <a:p>
            <a:pPr marL="0" lvl="0" indent="0" algn="l">
              <a:lnSpc>
                <a:spcPts val="3920"/>
              </a:lnSpc>
              <a:spcBef>
                <a:spcPct val="0"/>
              </a:spcBef>
            </a:pPr>
            <a:r>
              <a:rPr lang="en-US" sz="2800" u="none" strike="noStrike" dirty="0" err="1">
                <a:solidFill>
                  <a:srgbClr val="000000"/>
                </a:solidFill>
                <a:latin typeface="Times New Roman"/>
                <a:ea typeface="Times New Roman"/>
                <a:cs typeface="Times New Roman"/>
                <a:sym typeface="Times New Roman"/>
              </a:rPr>
              <a:t>Vì</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vậy</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việc</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xây</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dựng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trang</a:t>
            </a:r>
            <a:r>
              <a:rPr lang="en-US" sz="2800" u="none" strike="noStrike" dirty="0">
                <a:solidFill>
                  <a:srgbClr val="000000"/>
                </a:solidFill>
                <a:latin typeface="Times New Roman"/>
                <a:ea typeface="Times New Roman"/>
                <a:cs typeface="Times New Roman"/>
                <a:sym typeface="Times New Roman"/>
              </a:rPr>
              <a:t> web </a:t>
            </a:r>
            <a:r>
              <a:rPr lang="en-US" sz="2800" u="none" strike="noStrike" dirty="0" err="1">
                <a:solidFill>
                  <a:srgbClr val="000000"/>
                </a:solidFill>
                <a:latin typeface="Times New Roman"/>
                <a:ea typeface="Times New Roman"/>
                <a:cs typeface="Times New Roman"/>
                <a:sym typeface="Times New Roman"/>
              </a:rPr>
              <a:t>và</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mô</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hình</a:t>
            </a:r>
            <a:r>
              <a:rPr lang="en-US" sz="2800" u="none" strike="noStrike" dirty="0">
                <a:solidFill>
                  <a:srgbClr val="000000"/>
                </a:solidFill>
                <a:latin typeface="Times New Roman"/>
                <a:ea typeface="Times New Roman"/>
                <a:cs typeface="Times New Roman"/>
                <a:sym typeface="Times New Roman"/>
              </a:rPr>
              <a:t> AI </a:t>
            </a:r>
            <a:r>
              <a:rPr lang="en-US" sz="2800" u="none" strike="noStrike" dirty="0" err="1">
                <a:solidFill>
                  <a:srgbClr val="000000"/>
                </a:solidFill>
                <a:latin typeface="Times New Roman"/>
                <a:ea typeface="Times New Roman"/>
                <a:cs typeface="Times New Roman"/>
                <a:sym typeface="Times New Roman"/>
              </a:rPr>
              <a:t>nhận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diện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xương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rồng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là</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cần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thiết</a:t>
            </a:r>
            <a:r>
              <a:rPr lang="en-US" sz="2800" u="none" strike="noStrike" dirty="0">
                <a:solidFill>
                  <a:srgbClr val="000000"/>
                </a:solidFill>
                <a:latin typeface="Times New Roman"/>
                <a:ea typeface="Times New Roman"/>
                <a:cs typeface="Times New Roman"/>
                <a:sym typeface="Times New Roman"/>
              </a:rPr>
              <a:t>, </a:t>
            </a:r>
          </a:p>
          <a:p>
            <a:pPr marL="0" lvl="0" indent="0" algn="l">
              <a:lnSpc>
                <a:spcPts val="3920"/>
              </a:lnSpc>
              <a:spcBef>
                <a:spcPct val="0"/>
              </a:spcBef>
            </a:pPr>
            <a:r>
              <a:rPr lang="en-US" sz="2800" u="none" strike="noStrike" dirty="0" err="1">
                <a:solidFill>
                  <a:srgbClr val="000000"/>
                </a:solidFill>
                <a:latin typeface="Times New Roman"/>
                <a:ea typeface="Times New Roman"/>
                <a:cs typeface="Times New Roman"/>
                <a:sym typeface="Times New Roman"/>
              </a:rPr>
              <a:t>kết</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hợp</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nhu</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cầu</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thực</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tế</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với</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công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nghệ</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hiện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đại</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Đề</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tài</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này</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không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chỉ</a:t>
            </a:r>
            <a:r>
              <a:rPr lang="en-US" sz="2800" u="none" strike="noStrike" dirty="0">
                <a:solidFill>
                  <a:srgbClr val="000000"/>
                </a:solidFill>
                <a:latin typeface="Times New Roman"/>
                <a:ea typeface="Times New Roman"/>
                <a:cs typeface="Times New Roman"/>
                <a:sym typeface="Times New Roman"/>
              </a:rPr>
              <a:t> </a:t>
            </a:r>
          </a:p>
          <a:p>
            <a:pPr marL="0" lvl="0" indent="0" algn="l">
              <a:lnSpc>
                <a:spcPts val="3920"/>
              </a:lnSpc>
              <a:spcBef>
                <a:spcPct val="0"/>
              </a:spcBef>
            </a:pPr>
            <a:r>
              <a:rPr lang="en-US" sz="2800" u="none" strike="noStrike" dirty="0" err="1">
                <a:solidFill>
                  <a:srgbClr val="000000"/>
                </a:solidFill>
                <a:latin typeface="Times New Roman"/>
                <a:ea typeface="Times New Roman"/>
                <a:cs typeface="Times New Roman"/>
                <a:sym typeface="Times New Roman"/>
              </a:rPr>
              <a:t>có</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tính</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ứng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dụng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cao</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mà</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còn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giúp</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rèn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luyện</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kỹ</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năng</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xử</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lý</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ảnh</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học</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máy</a:t>
            </a:r>
            <a:r>
              <a:rPr lang="en-US" sz="2800" u="none" strike="noStrike" dirty="0">
                <a:solidFill>
                  <a:srgbClr val="000000"/>
                </a:solidFill>
                <a:latin typeface="Times New Roman"/>
                <a:ea typeface="Times New Roman"/>
                <a:cs typeface="Times New Roman"/>
                <a:sym typeface="Times New Roman"/>
              </a:rPr>
              <a:t> </a:t>
            </a:r>
          </a:p>
          <a:p>
            <a:pPr marL="0" lvl="0" indent="0" algn="l">
              <a:lnSpc>
                <a:spcPts val="3920"/>
              </a:lnSpc>
              <a:spcBef>
                <a:spcPct val="0"/>
              </a:spcBef>
            </a:pPr>
            <a:r>
              <a:rPr lang="en-US" sz="2800" u="none" strike="noStrike" dirty="0" err="1">
                <a:solidFill>
                  <a:srgbClr val="000000"/>
                </a:solidFill>
                <a:latin typeface="Times New Roman"/>
                <a:ea typeface="Times New Roman"/>
                <a:cs typeface="Times New Roman"/>
                <a:sym typeface="Times New Roman"/>
              </a:rPr>
              <a:t>và</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phát</a:t>
            </a:r>
            <a:r>
              <a:rPr lang="en-US" sz="2800" u="none" strike="noStrike" dirty="0">
                <a:solidFill>
                  <a:srgbClr val="000000"/>
                </a:solidFill>
                <a:latin typeface="Times New Roman"/>
                <a:ea typeface="Times New Roman"/>
                <a:cs typeface="Times New Roman"/>
                <a:sym typeface="Times New Roman"/>
              </a:rPr>
              <a:t> </a:t>
            </a:r>
            <a:r>
              <a:rPr lang="en-US" sz="2800" u="none" strike="noStrike" dirty="0" err="1">
                <a:solidFill>
                  <a:srgbClr val="000000"/>
                </a:solidFill>
                <a:latin typeface="Times New Roman"/>
                <a:ea typeface="Times New Roman"/>
                <a:cs typeface="Times New Roman"/>
                <a:sym typeface="Times New Roman"/>
              </a:rPr>
              <a:t>triển</a:t>
            </a:r>
            <a:r>
              <a:rPr lang="en-US" sz="2800" u="none" strike="noStrike" dirty="0">
                <a:solidFill>
                  <a:srgbClr val="000000"/>
                </a:solidFill>
                <a:latin typeface="Times New Roman"/>
                <a:ea typeface="Times New Roman"/>
                <a:cs typeface="Times New Roman"/>
                <a:sym typeface="Times New Roman"/>
              </a:rPr>
              <a:t> web.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rot="6431190">
            <a:off x="-11257189" y="-3616956"/>
            <a:ext cx="15293924" cy="14904624"/>
          </a:xfrm>
          <a:custGeom>
            <a:avLst/>
            <a:gdLst/>
            <a:ahLst/>
            <a:cxnLst/>
            <a:rect l="l" t="t" r="r" b="b"/>
            <a:pathLst>
              <a:path w="15293924" h="14904624">
                <a:moveTo>
                  <a:pt x="0" y="0"/>
                </a:moveTo>
                <a:lnTo>
                  <a:pt x="15293924" y="0"/>
                </a:lnTo>
                <a:lnTo>
                  <a:pt x="15293924" y="14904624"/>
                </a:lnTo>
                <a:lnTo>
                  <a:pt x="0" y="1490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12350338" y="2630116"/>
            <a:ext cx="8644596" cy="8816980"/>
            <a:chOff x="0" y="0"/>
            <a:chExt cx="6050280" cy="6170930"/>
          </a:xfrm>
        </p:grpSpPr>
        <p:sp>
          <p:nvSpPr>
            <p:cNvPr id="4" name="Freeform 4"/>
            <p:cNvSpPr/>
            <p:nvPr/>
          </p:nvSpPr>
          <p:spPr>
            <a:xfrm>
              <a:off x="-490220" y="-706120"/>
              <a:ext cx="6901180" cy="7377430"/>
            </a:xfrm>
            <a:custGeom>
              <a:avLst/>
              <a:gdLst/>
              <a:ahLst/>
              <a:cxnLst/>
              <a:rect l="l" t="t" r="r" b="b"/>
              <a:pathLst>
                <a:path w="6901180" h="7377430">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0"/>
                    <a:pt x="2721610" y="6808470"/>
                  </a:cubicBezTo>
                  <a:close/>
                </a:path>
              </a:pathLst>
            </a:custGeom>
            <a:blipFill>
              <a:blip r:embed="rId4">
                <a:alphaModFix amt="52000"/>
              </a:blip>
              <a:stretch>
                <a:fillRect l="-26485" r="-26485"/>
              </a:stretch>
            </a:blipFill>
          </p:spPr>
          <p:txBody>
            <a:bodyPr/>
            <a:lstStyle/>
            <a:p>
              <a:endParaRPr lang="vi-VN"/>
            </a:p>
          </p:txBody>
        </p:sp>
      </p:grpSp>
      <p:sp>
        <p:nvSpPr>
          <p:cNvPr id="5" name="TextBox 5"/>
          <p:cNvSpPr txBox="1"/>
          <p:nvPr/>
        </p:nvSpPr>
        <p:spPr>
          <a:xfrm>
            <a:off x="-181953" y="-161925"/>
            <a:ext cx="7587813" cy="806794"/>
          </a:xfrm>
          <a:prstGeom prst="rect">
            <a:avLst/>
          </a:prstGeom>
        </p:spPr>
        <p:txBody>
          <a:bodyPr lIns="0" tIns="0" rIns="0" bIns="0" rtlCol="0" anchor="t">
            <a:spAutoFit/>
          </a:bodyPr>
          <a:lstStyle/>
          <a:p>
            <a:pPr marL="0" lvl="0" indent="0" algn="ctr">
              <a:lnSpc>
                <a:spcPts val="5931"/>
              </a:lnSpc>
              <a:spcBef>
                <a:spcPct val="0"/>
              </a:spcBef>
            </a:pPr>
            <a:r>
              <a:rPr lang="en-US" sz="4236">
                <a:solidFill>
                  <a:srgbClr val="000000"/>
                </a:solidFill>
                <a:latin typeface="Times New Roman"/>
                <a:ea typeface="Times New Roman"/>
                <a:cs typeface="Times New Roman"/>
                <a:sym typeface="Times New Roman"/>
              </a:rPr>
              <a:t>2. Mục tiêu nghiên cứu</a:t>
            </a:r>
          </a:p>
        </p:txBody>
      </p:sp>
      <p:sp>
        <p:nvSpPr>
          <p:cNvPr id="6" name="TextBox 6"/>
          <p:cNvSpPr txBox="1"/>
          <p:nvPr/>
        </p:nvSpPr>
        <p:spPr>
          <a:xfrm>
            <a:off x="972108" y="885825"/>
            <a:ext cx="4621857" cy="689609"/>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Times New Roman"/>
                <a:ea typeface="Times New Roman"/>
                <a:cs typeface="Times New Roman"/>
                <a:sym typeface="Times New Roman"/>
              </a:rPr>
              <a:t>2.1.</a:t>
            </a:r>
            <a:r>
              <a:rPr lang="en-US" sz="3600" u="none" strike="noStrike">
                <a:solidFill>
                  <a:srgbClr val="000000"/>
                </a:solidFill>
                <a:latin typeface="Times New Roman"/>
                <a:ea typeface="Times New Roman"/>
                <a:cs typeface="Times New Roman"/>
                <a:sym typeface="Times New Roman"/>
              </a:rPr>
              <a:t> Mục tiêu tổng quát</a:t>
            </a:r>
          </a:p>
        </p:txBody>
      </p:sp>
      <p:sp>
        <p:nvSpPr>
          <p:cNvPr id="7" name="TextBox 7"/>
          <p:cNvSpPr txBox="1"/>
          <p:nvPr/>
        </p:nvSpPr>
        <p:spPr>
          <a:xfrm>
            <a:off x="972108" y="1751780"/>
            <a:ext cx="18122067" cy="2024380"/>
          </a:xfrm>
          <a:prstGeom prst="rect">
            <a:avLst/>
          </a:prstGeom>
        </p:spPr>
        <p:txBody>
          <a:bodyPr lIns="0" tIns="0" rIns="0" bIns="0" rtlCol="0" anchor="t">
            <a:spAutoFit/>
          </a:bodyPr>
          <a:lstStyle/>
          <a:p>
            <a:pPr marL="0" lvl="0" indent="0" algn="l">
              <a:lnSpc>
                <a:spcPts val="3920"/>
              </a:lnSpc>
              <a:spcBef>
                <a:spcPct val="0"/>
              </a:spcBef>
            </a:pPr>
            <a:r>
              <a:rPr lang="en-US" sz="2800">
                <a:solidFill>
                  <a:srgbClr val="000000"/>
                </a:solidFill>
                <a:latin typeface="Times New Roman"/>
                <a:ea typeface="Times New Roman"/>
                <a:cs typeface="Times New Roman"/>
                <a:sym typeface="Times New Roman"/>
              </a:rPr>
              <a:t> Nghiên cứu và xây dựng hệ thống nhận diện các loại xương rồng từ ảnh đầu vào dựa trên các annotation có sẵn, ứng dụng học sâu (Deep Learning) và mạng nơ-ron tích chập (CNN)</a:t>
            </a:r>
            <a:r>
              <a:rPr lang="en-US" sz="2800" u="none" strike="noStrike">
                <a:solidFill>
                  <a:srgbClr val="000000"/>
                </a:solidFill>
                <a:latin typeface="Times New Roman"/>
                <a:ea typeface="Times New Roman"/>
                <a:cs typeface="Times New Roman"/>
                <a:sym typeface="Times New Roman"/>
              </a:rPr>
              <a:t> nhằm hỗ trợ phân loại tự động trong môi trường thực tế.</a:t>
            </a:r>
          </a:p>
          <a:p>
            <a:pPr marL="0" lvl="0" indent="0" algn="l">
              <a:lnSpc>
                <a:spcPts val="3920"/>
              </a:lnSpc>
              <a:spcBef>
                <a:spcPct val="0"/>
              </a:spcBef>
            </a:pPr>
            <a:endParaRPr lang="en-US" sz="2800" u="none" strike="noStrike">
              <a:solidFill>
                <a:srgbClr val="000000"/>
              </a:solidFill>
              <a:latin typeface="Times New Roman"/>
              <a:ea typeface="Times New Roman"/>
              <a:cs typeface="Times New Roman"/>
              <a:sym typeface="Times New Roman"/>
            </a:endParaRPr>
          </a:p>
        </p:txBody>
      </p:sp>
      <p:sp>
        <p:nvSpPr>
          <p:cNvPr id="8" name="TextBox 8"/>
          <p:cNvSpPr txBox="1"/>
          <p:nvPr/>
        </p:nvSpPr>
        <p:spPr>
          <a:xfrm>
            <a:off x="204369" y="3928560"/>
            <a:ext cx="5564502" cy="689609"/>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Times New Roman"/>
                <a:ea typeface="Times New Roman"/>
                <a:cs typeface="Times New Roman"/>
                <a:sym typeface="Times New Roman"/>
              </a:rPr>
              <a:t>2.2.</a:t>
            </a:r>
            <a:r>
              <a:rPr lang="en-US" sz="3600" u="none" strike="noStrike">
                <a:solidFill>
                  <a:srgbClr val="000000"/>
                </a:solidFill>
                <a:latin typeface="Times New Roman"/>
                <a:ea typeface="Times New Roman"/>
                <a:cs typeface="Times New Roman"/>
                <a:sym typeface="Times New Roman"/>
              </a:rPr>
              <a:t> Mục tiêu cụ thể</a:t>
            </a:r>
          </a:p>
        </p:txBody>
      </p:sp>
      <p:sp>
        <p:nvSpPr>
          <p:cNvPr id="9" name="TextBox 9"/>
          <p:cNvSpPr txBox="1"/>
          <p:nvPr/>
        </p:nvSpPr>
        <p:spPr>
          <a:xfrm>
            <a:off x="972108" y="4799144"/>
            <a:ext cx="17315892" cy="4500880"/>
          </a:xfrm>
          <a:prstGeom prst="rect">
            <a:avLst/>
          </a:prstGeom>
        </p:spPr>
        <p:txBody>
          <a:bodyPr lIns="0" tIns="0" rIns="0" bIns="0" rtlCol="0" anchor="t">
            <a:spAutoFit/>
          </a:bodyPr>
          <a:lstStyle/>
          <a:p>
            <a:pPr algn="l">
              <a:lnSpc>
                <a:spcPts val="3920"/>
              </a:lnSpc>
            </a:pPr>
            <a:r>
              <a:rPr lang="en-US" sz="2800">
                <a:solidFill>
                  <a:srgbClr val="000000"/>
                </a:solidFill>
                <a:latin typeface="Times New Roman"/>
                <a:ea typeface="Times New Roman"/>
                <a:cs typeface="Times New Roman"/>
                <a:sym typeface="Times New Roman"/>
              </a:rPr>
              <a:t>-Thu thập, xử lý dữ liệu hình ảnh và annotation để huấn luyện mô hình.</a:t>
            </a:r>
          </a:p>
          <a:p>
            <a:pPr algn="l">
              <a:lnSpc>
                <a:spcPts val="3920"/>
              </a:lnSpc>
            </a:pPr>
            <a:endParaRPr lang="en-US" sz="2800">
              <a:solidFill>
                <a:srgbClr val="000000"/>
              </a:solidFill>
              <a:latin typeface="Times New Roman"/>
              <a:ea typeface="Times New Roman"/>
              <a:cs typeface="Times New Roman"/>
              <a:sym typeface="Times New Roman"/>
            </a:endParaRPr>
          </a:p>
          <a:p>
            <a:pPr algn="l">
              <a:lnSpc>
                <a:spcPts val="3920"/>
              </a:lnSpc>
            </a:pPr>
            <a:r>
              <a:rPr lang="en-US" sz="2800">
                <a:solidFill>
                  <a:srgbClr val="000000"/>
                </a:solidFill>
                <a:latin typeface="Times New Roman"/>
                <a:ea typeface="Times New Roman"/>
                <a:cs typeface="Times New Roman"/>
                <a:sym typeface="Times New Roman"/>
              </a:rPr>
              <a:t>- Áp dụng mô hình MobileNetV2 vào bài toán nhận diện đối tượng </a:t>
            </a:r>
          </a:p>
          <a:p>
            <a:pPr algn="l">
              <a:lnSpc>
                <a:spcPts val="3920"/>
              </a:lnSpc>
            </a:pPr>
            <a:r>
              <a:rPr lang="en-US" sz="2800">
                <a:solidFill>
                  <a:srgbClr val="000000"/>
                </a:solidFill>
                <a:latin typeface="Times New Roman"/>
                <a:ea typeface="Times New Roman"/>
                <a:cs typeface="Times New Roman"/>
                <a:sym typeface="Times New Roman"/>
              </a:rPr>
              <a:t>với hiệu suất cao trên thiết bị giới hạn tài nguyên.</a:t>
            </a:r>
          </a:p>
          <a:p>
            <a:pPr algn="l">
              <a:lnSpc>
                <a:spcPts val="3920"/>
              </a:lnSpc>
            </a:pPr>
            <a:endParaRPr lang="en-US" sz="2800">
              <a:solidFill>
                <a:srgbClr val="000000"/>
              </a:solidFill>
              <a:latin typeface="Times New Roman"/>
              <a:ea typeface="Times New Roman"/>
              <a:cs typeface="Times New Roman"/>
              <a:sym typeface="Times New Roman"/>
            </a:endParaRPr>
          </a:p>
          <a:p>
            <a:pPr algn="l">
              <a:lnSpc>
                <a:spcPts val="3920"/>
              </a:lnSpc>
            </a:pPr>
            <a:r>
              <a:rPr lang="en-US" sz="2800">
                <a:solidFill>
                  <a:srgbClr val="000000"/>
                </a:solidFill>
                <a:latin typeface="Times New Roman"/>
                <a:ea typeface="Times New Roman"/>
                <a:cs typeface="Times New Roman"/>
                <a:sym typeface="Times New Roman"/>
              </a:rPr>
              <a:t>- Cải thiện độ chính xác qua quá trình fine-tune mô hình.</a:t>
            </a:r>
          </a:p>
          <a:p>
            <a:pPr algn="l">
              <a:lnSpc>
                <a:spcPts val="3920"/>
              </a:lnSpc>
            </a:pPr>
            <a:endParaRPr lang="en-US" sz="2800">
              <a:solidFill>
                <a:srgbClr val="000000"/>
              </a:solidFill>
              <a:latin typeface="Times New Roman"/>
              <a:ea typeface="Times New Roman"/>
              <a:cs typeface="Times New Roman"/>
              <a:sym typeface="Times New Roman"/>
            </a:endParaRPr>
          </a:p>
          <a:p>
            <a:pPr algn="l">
              <a:lnSpc>
                <a:spcPts val="3920"/>
              </a:lnSpc>
            </a:pPr>
            <a:r>
              <a:rPr lang="en-US" sz="2800">
                <a:solidFill>
                  <a:srgbClr val="000000"/>
                </a:solidFill>
                <a:latin typeface="Times New Roman"/>
                <a:ea typeface="Times New Roman"/>
                <a:cs typeface="Times New Roman"/>
                <a:sym typeface="Times New Roman"/>
              </a:rPr>
              <a:t>- Triển khai chức năng dự đoán ảnh mới trên 1 web </a:t>
            </a:r>
          </a:p>
          <a:p>
            <a:pPr algn="l">
              <a:lnSpc>
                <a:spcPts val="3920"/>
              </a:lnSpc>
            </a:pPr>
            <a:r>
              <a:rPr lang="en-US" sz="2800">
                <a:solidFill>
                  <a:srgbClr val="000000"/>
                </a:solidFill>
                <a:latin typeface="Times New Roman"/>
                <a:ea typeface="Times New Roman"/>
                <a:cs typeface="Times New Roman"/>
                <a:sym typeface="Times New Roman"/>
              </a:rPr>
              <a:t>và hiển thị kết quả và khái quát về cây xương rồng.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rot="6431190">
            <a:off x="-11257189" y="-3616956"/>
            <a:ext cx="15293924" cy="14904624"/>
          </a:xfrm>
          <a:custGeom>
            <a:avLst/>
            <a:gdLst/>
            <a:ahLst/>
            <a:cxnLst/>
            <a:rect l="l" t="t" r="r" b="b"/>
            <a:pathLst>
              <a:path w="15293924" h="14904624">
                <a:moveTo>
                  <a:pt x="0" y="0"/>
                </a:moveTo>
                <a:lnTo>
                  <a:pt x="15293924" y="0"/>
                </a:lnTo>
                <a:lnTo>
                  <a:pt x="15293924" y="14904624"/>
                </a:lnTo>
                <a:lnTo>
                  <a:pt x="0" y="1490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12350338" y="2630116"/>
            <a:ext cx="8644596" cy="8816980"/>
            <a:chOff x="0" y="0"/>
            <a:chExt cx="6050280" cy="6170930"/>
          </a:xfrm>
        </p:grpSpPr>
        <p:sp>
          <p:nvSpPr>
            <p:cNvPr id="4" name="Freeform 4"/>
            <p:cNvSpPr/>
            <p:nvPr/>
          </p:nvSpPr>
          <p:spPr>
            <a:xfrm>
              <a:off x="-490220" y="-706120"/>
              <a:ext cx="6901180" cy="7377430"/>
            </a:xfrm>
            <a:custGeom>
              <a:avLst/>
              <a:gdLst/>
              <a:ahLst/>
              <a:cxnLst/>
              <a:rect l="l" t="t" r="r" b="b"/>
              <a:pathLst>
                <a:path w="6901180" h="7377430">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0"/>
                    <a:pt x="2721610" y="6808470"/>
                  </a:cubicBezTo>
                  <a:close/>
                </a:path>
              </a:pathLst>
            </a:custGeom>
            <a:blipFill>
              <a:blip r:embed="rId4">
                <a:alphaModFix amt="52000"/>
              </a:blip>
              <a:stretch>
                <a:fillRect l="-26485" r="-26485"/>
              </a:stretch>
            </a:blipFill>
          </p:spPr>
          <p:txBody>
            <a:bodyPr/>
            <a:lstStyle/>
            <a:p>
              <a:endParaRPr lang="vi-VN"/>
            </a:p>
          </p:txBody>
        </p:sp>
      </p:grpSp>
      <p:sp>
        <p:nvSpPr>
          <p:cNvPr id="5" name="TextBox 5"/>
          <p:cNvSpPr txBox="1"/>
          <p:nvPr/>
        </p:nvSpPr>
        <p:spPr>
          <a:xfrm>
            <a:off x="-181953" y="-161925"/>
            <a:ext cx="7587813" cy="806794"/>
          </a:xfrm>
          <a:prstGeom prst="rect">
            <a:avLst/>
          </a:prstGeom>
        </p:spPr>
        <p:txBody>
          <a:bodyPr lIns="0" tIns="0" rIns="0" bIns="0" rtlCol="0" anchor="t">
            <a:spAutoFit/>
          </a:bodyPr>
          <a:lstStyle/>
          <a:p>
            <a:pPr marL="0" lvl="0" indent="0" algn="ctr">
              <a:lnSpc>
                <a:spcPts val="5931"/>
              </a:lnSpc>
              <a:spcBef>
                <a:spcPct val="0"/>
              </a:spcBef>
            </a:pPr>
            <a:r>
              <a:rPr lang="en-US" sz="4236">
                <a:solidFill>
                  <a:srgbClr val="000000"/>
                </a:solidFill>
                <a:latin typeface="Times New Roman"/>
                <a:ea typeface="Times New Roman"/>
                <a:cs typeface="Times New Roman"/>
                <a:sym typeface="Times New Roman"/>
              </a:rPr>
              <a:t>3. Phạm vi nghiên cứu</a:t>
            </a:r>
          </a:p>
        </p:txBody>
      </p:sp>
      <p:sp>
        <p:nvSpPr>
          <p:cNvPr id="6" name="TextBox 6"/>
          <p:cNvSpPr txBox="1"/>
          <p:nvPr/>
        </p:nvSpPr>
        <p:spPr>
          <a:xfrm>
            <a:off x="0" y="885825"/>
            <a:ext cx="9435841" cy="689609"/>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Times New Roman"/>
                <a:ea typeface="Times New Roman"/>
                <a:cs typeface="Times New Roman"/>
                <a:sym typeface="Times New Roman"/>
              </a:rPr>
              <a:t>3.1.</a:t>
            </a:r>
            <a:r>
              <a:rPr lang="en-US" sz="3600" u="none" strike="noStrike">
                <a:solidFill>
                  <a:srgbClr val="000000"/>
                </a:solidFill>
                <a:latin typeface="Times New Roman"/>
                <a:ea typeface="Times New Roman"/>
                <a:cs typeface="Times New Roman"/>
                <a:sym typeface="Times New Roman"/>
              </a:rPr>
              <a:t> Phạm vi công nghệ và thuật toán</a:t>
            </a:r>
          </a:p>
        </p:txBody>
      </p:sp>
      <p:sp>
        <p:nvSpPr>
          <p:cNvPr id="7" name="TextBox 7"/>
          <p:cNvSpPr txBox="1"/>
          <p:nvPr/>
        </p:nvSpPr>
        <p:spPr>
          <a:xfrm>
            <a:off x="972108" y="1751780"/>
            <a:ext cx="18122067" cy="1529080"/>
          </a:xfrm>
          <a:prstGeom prst="rect">
            <a:avLst/>
          </a:prstGeom>
        </p:spPr>
        <p:txBody>
          <a:bodyPr lIns="0" tIns="0" rIns="0" bIns="0" rtlCol="0" anchor="t">
            <a:spAutoFit/>
          </a:bodyPr>
          <a:lstStyle/>
          <a:p>
            <a:pPr algn="l">
              <a:lnSpc>
                <a:spcPts val="3920"/>
              </a:lnSpc>
            </a:pPr>
            <a:r>
              <a:rPr lang="en-US" sz="2800">
                <a:solidFill>
                  <a:srgbClr val="000000"/>
                </a:solidFill>
                <a:latin typeface="Times New Roman"/>
                <a:ea typeface="Times New Roman"/>
                <a:cs typeface="Times New Roman"/>
                <a:sym typeface="Times New Roman"/>
              </a:rPr>
              <a:t>- Ngôn ngữ lập trình: Python.</a:t>
            </a:r>
          </a:p>
          <a:p>
            <a:pPr algn="l">
              <a:lnSpc>
                <a:spcPts val="3920"/>
              </a:lnSpc>
            </a:pPr>
            <a:r>
              <a:rPr lang="en-US" sz="2800">
                <a:solidFill>
                  <a:srgbClr val="000000"/>
                </a:solidFill>
                <a:latin typeface="Times New Roman"/>
                <a:ea typeface="Times New Roman"/>
                <a:cs typeface="Times New Roman"/>
                <a:sym typeface="Times New Roman"/>
              </a:rPr>
              <a:t>- Thư viện sử dụng: TensorFlow, Keras, NumPy, PIL, Matplotlib, Scikit-learn.</a:t>
            </a:r>
          </a:p>
          <a:p>
            <a:pPr marL="0" lvl="0" indent="0" algn="l">
              <a:lnSpc>
                <a:spcPts val="3920"/>
              </a:lnSpc>
              <a:spcBef>
                <a:spcPct val="0"/>
              </a:spcBef>
            </a:pPr>
            <a:r>
              <a:rPr lang="en-US" sz="2800">
                <a:solidFill>
                  <a:srgbClr val="000000"/>
                </a:solidFill>
                <a:latin typeface="Times New Roman"/>
                <a:ea typeface="Times New Roman"/>
                <a:cs typeface="Times New Roman"/>
                <a:sym typeface="Times New Roman"/>
              </a:rPr>
              <a:t>- Mô hình học sâu: MobileNetV2 – mô hình</a:t>
            </a:r>
            <a:r>
              <a:rPr lang="en-US" sz="2800" u="none" strike="noStrike">
                <a:solidFill>
                  <a:srgbClr val="000000"/>
                </a:solidFill>
                <a:latin typeface="Times New Roman"/>
                <a:ea typeface="Times New Roman"/>
                <a:cs typeface="Times New Roman"/>
                <a:sym typeface="Times New Roman"/>
              </a:rPr>
              <a:t> nhẹ, phù hợp với thiết bị có cấu hình thấp</a:t>
            </a:r>
          </a:p>
        </p:txBody>
      </p:sp>
      <p:sp>
        <p:nvSpPr>
          <p:cNvPr id="8" name="TextBox 8"/>
          <p:cNvSpPr txBox="1"/>
          <p:nvPr/>
        </p:nvSpPr>
        <p:spPr>
          <a:xfrm>
            <a:off x="204369" y="3928560"/>
            <a:ext cx="6383025" cy="689609"/>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Times New Roman"/>
                <a:ea typeface="Times New Roman"/>
                <a:cs typeface="Times New Roman"/>
                <a:sym typeface="Times New Roman"/>
              </a:rPr>
              <a:t>3.2.</a:t>
            </a:r>
            <a:r>
              <a:rPr lang="en-US" sz="3600" u="none" strike="noStrike">
                <a:solidFill>
                  <a:srgbClr val="000000"/>
                </a:solidFill>
                <a:latin typeface="Times New Roman"/>
                <a:ea typeface="Times New Roman"/>
                <a:cs typeface="Times New Roman"/>
                <a:sym typeface="Times New Roman"/>
              </a:rPr>
              <a:t> phạm vi về dữ liệu</a:t>
            </a:r>
          </a:p>
        </p:txBody>
      </p:sp>
      <p:sp>
        <p:nvSpPr>
          <p:cNvPr id="9" name="TextBox 9"/>
          <p:cNvSpPr txBox="1"/>
          <p:nvPr/>
        </p:nvSpPr>
        <p:spPr>
          <a:xfrm>
            <a:off x="972108" y="4799144"/>
            <a:ext cx="17315892" cy="3510280"/>
          </a:xfrm>
          <a:prstGeom prst="rect">
            <a:avLst/>
          </a:prstGeom>
        </p:spPr>
        <p:txBody>
          <a:bodyPr lIns="0" tIns="0" rIns="0" bIns="0" rtlCol="0" anchor="t">
            <a:spAutoFit/>
          </a:bodyPr>
          <a:lstStyle/>
          <a:p>
            <a:pPr algn="l">
              <a:lnSpc>
                <a:spcPts val="3920"/>
              </a:lnSpc>
            </a:pPr>
            <a:r>
              <a:rPr lang="en-US" sz="2800">
                <a:solidFill>
                  <a:srgbClr val="000000"/>
                </a:solidFill>
                <a:latin typeface="Times New Roman"/>
                <a:ea typeface="Times New Roman"/>
                <a:cs typeface="Times New Roman"/>
                <a:sym typeface="Times New Roman"/>
              </a:rPr>
              <a:t>- Dữ liệu hình ảnh và annotation ở định dạng JSON (LabelMe format).</a:t>
            </a:r>
          </a:p>
          <a:p>
            <a:pPr algn="l">
              <a:lnSpc>
                <a:spcPts val="3920"/>
              </a:lnSpc>
            </a:pPr>
            <a:endParaRPr lang="en-US" sz="2800">
              <a:solidFill>
                <a:srgbClr val="000000"/>
              </a:solidFill>
              <a:latin typeface="Times New Roman"/>
              <a:ea typeface="Times New Roman"/>
              <a:cs typeface="Times New Roman"/>
              <a:sym typeface="Times New Roman"/>
            </a:endParaRPr>
          </a:p>
          <a:p>
            <a:pPr algn="l">
              <a:lnSpc>
                <a:spcPts val="3920"/>
              </a:lnSpc>
            </a:pPr>
            <a:r>
              <a:rPr lang="en-US" sz="2800">
                <a:solidFill>
                  <a:srgbClr val="000000"/>
                </a:solidFill>
                <a:latin typeface="Times New Roman"/>
                <a:ea typeface="Times New Roman"/>
                <a:cs typeface="Times New Roman"/>
                <a:sym typeface="Times New Roman"/>
              </a:rPr>
              <a:t>- Kích thước ảnh không đồng đều, được resize và </a:t>
            </a:r>
          </a:p>
          <a:p>
            <a:pPr algn="l">
              <a:lnSpc>
                <a:spcPts val="3920"/>
              </a:lnSpc>
            </a:pPr>
            <a:r>
              <a:rPr lang="en-US" sz="2800">
                <a:solidFill>
                  <a:srgbClr val="000000"/>
                </a:solidFill>
                <a:latin typeface="Times New Roman"/>
                <a:ea typeface="Times New Roman"/>
                <a:cs typeface="Times New Roman"/>
                <a:sym typeface="Times New Roman"/>
              </a:rPr>
              <a:t>padding về kích thước chuẩn 640x640.</a:t>
            </a:r>
          </a:p>
          <a:p>
            <a:pPr algn="l">
              <a:lnSpc>
                <a:spcPts val="3920"/>
              </a:lnSpc>
            </a:pPr>
            <a:endParaRPr lang="en-US" sz="2800">
              <a:solidFill>
                <a:srgbClr val="000000"/>
              </a:solidFill>
              <a:latin typeface="Times New Roman"/>
              <a:ea typeface="Times New Roman"/>
              <a:cs typeface="Times New Roman"/>
              <a:sym typeface="Times New Roman"/>
            </a:endParaRPr>
          </a:p>
          <a:p>
            <a:pPr algn="l">
              <a:lnSpc>
                <a:spcPts val="3920"/>
              </a:lnSpc>
            </a:pPr>
            <a:r>
              <a:rPr lang="en-US" sz="2800">
                <a:solidFill>
                  <a:srgbClr val="000000"/>
                </a:solidFill>
                <a:latin typeface="Times New Roman"/>
                <a:ea typeface="Times New Roman"/>
                <a:cs typeface="Times New Roman"/>
                <a:sym typeface="Times New Roman"/>
              </a:rPr>
              <a:t>- Gồm 5 loại xương rồng</a:t>
            </a:r>
          </a:p>
          <a:p>
            <a:pPr algn="l">
              <a:lnSpc>
                <a:spcPts val="3920"/>
              </a:lnSpc>
            </a:pPr>
            <a:endParaRPr lang="en-US" sz="28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rot="6431190">
            <a:off x="-11257189" y="-3616956"/>
            <a:ext cx="15293924" cy="14904624"/>
          </a:xfrm>
          <a:custGeom>
            <a:avLst/>
            <a:gdLst/>
            <a:ahLst/>
            <a:cxnLst/>
            <a:rect l="l" t="t" r="r" b="b"/>
            <a:pathLst>
              <a:path w="15293924" h="14904624">
                <a:moveTo>
                  <a:pt x="0" y="0"/>
                </a:moveTo>
                <a:lnTo>
                  <a:pt x="15293924" y="0"/>
                </a:lnTo>
                <a:lnTo>
                  <a:pt x="15293924" y="14904624"/>
                </a:lnTo>
                <a:lnTo>
                  <a:pt x="0" y="1490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12350338" y="2630116"/>
            <a:ext cx="8644596" cy="8816980"/>
            <a:chOff x="0" y="0"/>
            <a:chExt cx="6050280" cy="6170930"/>
          </a:xfrm>
        </p:grpSpPr>
        <p:sp>
          <p:nvSpPr>
            <p:cNvPr id="4" name="Freeform 4"/>
            <p:cNvSpPr/>
            <p:nvPr/>
          </p:nvSpPr>
          <p:spPr>
            <a:xfrm>
              <a:off x="-490220" y="-706120"/>
              <a:ext cx="6901180" cy="7377430"/>
            </a:xfrm>
            <a:custGeom>
              <a:avLst/>
              <a:gdLst/>
              <a:ahLst/>
              <a:cxnLst/>
              <a:rect l="l" t="t" r="r" b="b"/>
              <a:pathLst>
                <a:path w="6901180" h="7377430">
                  <a:moveTo>
                    <a:pt x="2721610" y="6808470"/>
                  </a:moveTo>
                  <a:cubicBezTo>
                    <a:pt x="3751580" y="6522720"/>
                    <a:pt x="3093720" y="5607050"/>
                    <a:pt x="4438650" y="4319270"/>
                  </a:cubicBezTo>
                  <a:cubicBezTo>
                    <a:pt x="5702300" y="3110230"/>
                    <a:pt x="6901180" y="3328670"/>
                    <a:pt x="6441440" y="1487170"/>
                  </a:cubicBezTo>
                  <a:cubicBezTo>
                    <a:pt x="6068060" y="0"/>
                    <a:pt x="1833880" y="772160"/>
                    <a:pt x="848360" y="2669540"/>
                  </a:cubicBezTo>
                  <a:cubicBezTo>
                    <a:pt x="0" y="4304030"/>
                    <a:pt x="673100" y="7377430"/>
                    <a:pt x="2721610" y="6808470"/>
                  </a:cubicBezTo>
                  <a:close/>
                </a:path>
              </a:pathLst>
            </a:custGeom>
            <a:blipFill>
              <a:blip r:embed="rId4">
                <a:alphaModFix amt="52000"/>
              </a:blip>
              <a:stretch>
                <a:fillRect l="-26485" r="-26485"/>
              </a:stretch>
            </a:blipFill>
          </p:spPr>
          <p:txBody>
            <a:bodyPr/>
            <a:lstStyle/>
            <a:p>
              <a:endParaRPr lang="vi-VN"/>
            </a:p>
          </p:txBody>
        </p:sp>
      </p:grpSp>
      <p:sp>
        <p:nvSpPr>
          <p:cNvPr id="5" name="TextBox 5"/>
          <p:cNvSpPr txBox="1"/>
          <p:nvPr/>
        </p:nvSpPr>
        <p:spPr>
          <a:xfrm>
            <a:off x="-181953" y="-161925"/>
            <a:ext cx="7587813" cy="806794"/>
          </a:xfrm>
          <a:prstGeom prst="rect">
            <a:avLst/>
          </a:prstGeom>
        </p:spPr>
        <p:txBody>
          <a:bodyPr lIns="0" tIns="0" rIns="0" bIns="0" rtlCol="0" anchor="t">
            <a:spAutoFit/>
          </a:bodyPr>
          <a:lstStyle/>
          <a:p>
            <a:pPr marL="0" lvl="0" indent="0" algn="ctr">
              <a:lnSpc>
                <a:spcPts val="5931"/>
              </a:lnSpc>
              <a:spcBef>
                <a:spcPct val="0"/>
              </a:spcBef>
            </a:pPr>
            <a:r>
              <a:rPr lang="en-US" sz="4236">
                <a:solidFill>
                  <a:srgbClr val="000000"/>
                </a:solidFill>
                <a:latin typeface="Times New Roman"/>
                <a:ea typeface="Times New Roman"/>
                <a:cs typeface="Times New Roman"/>
                <a:sym typeface="Times New Roman"/>
              </a:rPr>
              <a:t>3. Phạm vi nghiên cứu</a:t>
            </a:r>
          </a:p>
        </p:txBody>
      </p:sp>
      <p:sp>
        <p:nvSpPr>
          <p:cNvPr id="6" name="TextBox 6"/>
          <p:cNvSpPr txBox="1"/>
          <p:nvPr/>
        </p:nvSpPr>
        <p:spPr>
          <a:xfrm>
            <a:off x="0" y="885825"/>
            <a:ext cx="9435841" cy="689609"/>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000000"/>
                </a:solidFill>
                <a:latin typeface="Times New Roman"/>
                <a:ea typeface="Times New Roman"/>
                <a:cs typeface="Times New Roman"/>
                <a:sym typeface="Times New Roman"/>
              </a:rPr>
              <a:t>3.3.</a:t>
            </a:r>
            <a:r>
              <a:rPr lang="en-US" sz="3600" u="none" strike="noStrike">
                <a:solidFill>
                  <a:srgbClr val="000000"/>
                </a:solidFill>
                <a:latin typeface="Times New Roman"/>
                <a:ea typeface="Times New Roman"/>
                <a:cs typeface="Times New Roman"/>
                <a:sym typeface="Times New Roman"/>
              </a:rPr>
              <a:t> Phạm vi về đối tượng nhận diện</a:t>
            </a:r>
          </a:p>
        </p:txBody>
      </p:sp>
      <p:sp>
        <p:nvSpPr>
          <p:cNvPr id="7" name="TextBox 7"/>
          <p:cNvSpPr txBox="1"/>
          <p:nvPr/>
        </p:nvSpPr>
        <p:spPr>
          <a:xfrm>
            <a:off x="972108" y="1751780"/>
            <a:ext cx="18122067" cy="4500880"/>
          </a:xfrm>
          <a:prstGeom prst="rect">
            <a:avLst/>
          </a:prstGeom>
        </p:spPr>
        <p:txBody>
          <a:bodyPr lIns="0" tIns="0" rIns="0" bIns="0" rtlCol="0" anchor="t">
            <a:spAutoFit/>
          </a:bodyPr>
          <a:lstStyle/>
          <a:p>
            <a:pPr algn="l">
              <a:lnSpc>
                <a:spcPts val="3920"/>
              </a:lnSpc>
            </a:pPr>
            <a:r>
              <a:rPr lang="en-US" sz="2800">
                <a:solidFill>
                  <a:srgbClr val="000000"/>
                </a:solidFill>
                <a:latin typeface="Times New Roman"/>
                <a:ea typeface="Times New Roman"/>
                <a:cs typeface="Times New Roman"/>
                <a:sym typeface="Times New Roman"/>
              </a:rPr>
              <a:t>- 5 loại cây xương rồng khác nhau :</a:t>
            </a:r>
          </a:p>
          <a:p>
            <a:pPr algn="l">
              <a:lnSpc>
                <a:spcPts val="3920"/>
              </a:lnSpc>
            </a:pPr>
            <a:r>
              <a:rPr lang="en-US" sz="2800">
                <a:solidFill>
                  <a:srgbClr val="000000"/>
                </a:solidFill>
                <a:latin typeface="Times New Roman"/>
                <a:ea typeface="Times New Roman"/>
                <a:cs typeface="Times New Roman"/>
                <a:sym typeface="Times New Roman"/>
              </a:rPr>
              <a:t>         xương rồng ba cạnh</a:t>
            </a:r>
          </a:p>
          <a:p>
            <a:pPr algn="l">
              <a:lnSpc>
                <a:spcPts val="3920"/>
              </a:lnSpc>
            </a:pPr>
            <a:r>
              <a:rPr lang="en-US" sz="2800">
                <a:solidFill>
                  <a:srgbClr val="000000"/>
                </a:solidFill>
                <a:latin typeface="Times New Roman"/>
                <a:ea typeface="Times New Roman"/>
                <a:cs typeface="Times New Roman"/>
                <a:sym typeface="Times New Roman"/>
              </a:rPr>
              <a:t>         xương rồng bí xanh</a:t>
            </a:r>
          </a:p>
          <a:p>
            <a:pPr algn="l">
              <a:lnSpc>
                <a:spcPts val="3920"/>
              </a:lnSpc>
            </a:pPr>
            <a:r>
              <a:rPr lang="en-US" sz="2800">
                <a:solidFill>
                  <a:srgbClr val="000000"/>
                </a:solidFill>
                <a:latin typeface="Times New Roman"/>
                <a:ea typeface="Times New Roman"/>
                <a:cs typeface="Times New Roman"/>
                <a:sym typeface="Times New Roman"/>
              </a:rPr>
              <a:t>         xương rồng bát tiênxương rồng tai thỏ </a:t>
            </a:r>
          </a:p>
          <a:p>
            <a:pPr algn="l">
              <a:lnSpc>
                <a:spcPts val="3920"/>
              </a:lnSpc>
            </a:pPr>
            <a:r>
              <a:rPr lang="en-US" sz="2800">
                <a:solidFill>
                  <a:srgbClr val="000000"/>
                </a:solidFill>
                <a:latin typeface="Times New Roman"/>
                <a:ea typeface="Times New Roman"/>
                <a:cs typeface="Times New Roman"/>
                <a:sym typeface="Times New Roman"/>
              </a:rPr>
              <a:t>         xương rồng thạch trụ thiên.</a:t>
            </a:r>
          </a:p>
          <a:p>
            <a:pPr algn="l">
              <a:lnSpc>
                <a:spcPts val="3920"/>
              </a:lnSpc>
            </a:pPr>
            <a:endParaRPr lang="en-US" sz="2800">
              <a:solidFill>
                <a:srgbClr val="000000"/>
              </a:solidFill>
              <a:latin typeface="Times New Roman"/>
              <a:ea typeface="Times New Roman"/>
              <a:cs typeface="Times New Roman"/>
              <a:sym typeface="Times New Roman"/>
            </a:endParaRPr>
          </a:p>
          <a:p>
            <a:pPr marL="0" lvl="0" indent="0" algn="l">
              <a:lnSpc>
                <a:spcPts val="3920"/>
              </a:lnSpc>
              <a:spcBef>
                <a:spcPct val="0"/>
              </a:spcBef>
            </a:pPr>
            <a:r>
              <a:rPr lang="en-US" sz="2800">
                <a:solidFill>
                  <a:srgbClr val="000000"/>
                </a:solidFill>
                <a:latin typeface="Times New Roman"/>
                <a:ea typeface="Times New Roman"/>
                <a:cs typeface="Times New Roman"/>
                <a:sym typeface="Times New Roman"/>
              </a:rPr>
              <a:t>- Nhãn dán dữ liệu để</a:t>
            </a:r>
            <a:r>
              <a:rPr lang="en-US" sz="2800" u="none" strike="noStrike">
                <a:solidFill>
                  <a:srgbClr val="000000"/>
                </a:solidFill>
                <a:latin typeface="Times New Roman"/>
                <a:ea typeface="Times New Roman"/>
                <a:cs typeface="Times New Roman"/>
                <a:sym typeface="Times New Roman"/>
              </a:rPr>
              <a:t> đánh dấu gán </a:t>
            </a:r>
          </a:p>
          <a:p>
            <a:pPr marL="0" lvl="0" indent="0" algn="l">
              <a:lnSpc>
                <a:spcPts val="3920"/>
              </a:lnSpc>
              <a:spcBef>
                <a:spcPct val="0"/>
              </a:spcBef>
            </a:pPr>
            <a:r>
              <a:rPr lang="en-US" sz="2800" u="none" strike="noStrike">
                <a:solidFill>
                  <a:srgbClr val="000000"/>
                </a:solidFill>
                <a:latin typeface="Times New Roman"/>
                <a:ea typeface="Times New Roman"/>
                <a:cs typeface="Times New Roman"/>
                <a:sym typeface="Times New Roman"/>
              </a:rPr>
              <a:t>vào đối tượng được chú thích sẵn (label, polygon, rectangle…).</a:t>
            </a:r>
          </a:p>
          <a:p>
            <a:pPr marL="0" lvl="0" indent="0" algn="l">
              <a:lnSpc>
                <a:spcPts val="3920"/>
              </a:lnSpc>
              <a:spcBef>
                <a:spcPct val="0"/>
              </a:spcBef>
            </a:pPr>
            <a:endParaRPr lang="en-US" sz="2800" u="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rot="6431190">
            <a:off x="-11257189" y="-3616956"/>
            <a:ext cx="15293924" cy="14904624"/>
          </a:xfrm>
          <a:custGeom>
            <a:avLst/>
            <a:gdLst/>
            <a:ahLst/>
            <a:cxnLst/>
            <a:rect l="l" t="t" r="r" b="b"/>
            <a:pathLst>
              <a:path w="15293924" h="14904624">
                <a:moveTo>
                  <a:pt x="0" y="0"/>
                </a:moveTo>
                <a:lnTo>
                  <a:pt x="15293924" y="0"/>
                </a:lnTo>
                <a:lnTo>
                  <a:pt x="15293924" y="14904624"/>
                </a:lnTo>
                <a:lnTo>
                  <a:pt x="0" y="1490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TextBox 3"/>
          <p:cNvSpPr txBox="1"/>
          <p:nvPr/>
        </p:nvSpPr>
        <p:spPr>
          <a:xfrm>
            <a:off x="410169" y="-161925"/>
            <a:ext cx="5476878" cy="806794"/>
          </a:xfrm>
          <a:prstGeom prst="rect">
            <a:avLst/>
          </a:prstGeom>
        </p:spPr>
        <p:txBody>
          <a:bodyPr lIns="0" tIns="0" rIns="0" bIns="0" rtlCol="0" anchor="t">
            <a:spAutoFit/>
          </a:bodyPr>
          <a:lstStyle/>
          <a:p>
            <a:pPr marL="0" lvl="0" indent="0" algn="ctr">
              <a:lnSpc>
                <a:spcPts val="5931"/>
              </a:lnSpc>
              <a:spcBef>
                <a:spcPct val="0"/>
              </a:spcBef>
            </a:pPr>
            <a:r>
              <a:rPr lang="en-US" sz="4236">
                <a:solidFill>
                  <a:srgbClr val="000000"/>
                </a:solidFill>
                <a:latin typeface="Times New Roman"/>
                <a:ea typeface="Times New Roman"/>
                <a:cs typeface="Times New Roman"/>
                <a:sym typeface="Times New Roman"/>
              </a:rPr>
              <a:t>II. Cơ sở lý thuyết</a:t>
            </a:r>
          </a:p>
        </p:txBody>
      </p:sp>
      <p:sp>
        <p:nvSpPr>
          <p:cNvPr id="4" name="TextBox 4"/>
          <p:cNvSpPr txBox="1"/>
          <p:nvPr/>
        </p:nvSpPr>
        <p:spPr>
          <a:xfrm>
            <a:off x="0" y="866775"/>
            <a:ext cx="14588386" cy="781684"/>
          </a:xfrm>
          <a:prstGeom prst="rect">
            <a:avLst/>
          </a:prstGeom>
        </p:spPr>
        <p:txBody>
          <a:bodyPr lIns="0" tIns="0" rIns="0" bIns="0" rtlCol="0" anchor="t">
            <a:spAutoFit/>
          </a:bodyPr>
          <a:lstStyle/>
          <a:p>
            <a:pPr marL="0" lvl="0" indent="0" algn="ctr">
              <a:lnSpc>
                <a:spcPts val="5740"/>
              </a:lnSpc>
              <a:spcBef>
                <a:spcPct val="0"/>
              </a:spcBef>
            </a:pPr>
            <a:r>
              <a:rPr lang="en-US" sz="4100">
                <a:solidFill>
                  <a:srgbClr val="000000"/>
                </a:solidFill>
                <a:latin typeface="Times New Roman"/>
                <a:ea typeface="Times New Roman"/>
                <a:cs typeface="Times New Roman"/>
                <a:sym typeface="Times New Roman"/>
              </a:rPr>
              <a:t>Mô</a:t>
            </a:r>
            <a:r>
              <a:rPr lang="en-US" sz="4100" u="none" strike="noStrike">
                <a:solidFill>
                  <a:srgbClr val="000000"/>
                </a:solidFill>
                <a:latin typeface="Times New Roman"/>
                <a:ea typeface="Times New Roman"/>
                <a:cs typeface="Times New Roman"/>
                <a:sym typeface="Times New Roman"/>
              </a:rPr>
              <a:t> hình được lựa chọn trong nghiên cứu( MobileNetV2)</a:t>
            </a:r>
          </a:p>
        </p:txBody>
      </p:sp>
      <p:sp>
        <p:nvSpPr>
          <p:cNvPr id="5" name="TextBox 5"/>
          <p:cNvSpPr txBox="1"/>
          <p:nvPr/>
        </p:nvSpPr>
        <p:spPr>
          <a:xfrm>
            <a:off x="843509" y="1766718"/>
            <a:ext cx="11984191" cy="2519680"/>
          </a:xfrm>
          <a:prstGeom prst="rect">
            <a:avLst/>
          </a:prstGeom>
        </p:spPr>
        <p:txBody>
          <a:bodyPr lIns="0" tIns="0" rIns="0" bIns="0" rtlCol="0" anchor="t">
            <a:spAutoFit/>
          </a:bodyPr>
          <a:lstStyle/>
          <a:p>
            <a:pPr marL="0" lvl="0" indent="0" algn="l">
              <a:lnSpc>
                <a:spcPts val="3920"/>
              </a:lnSpc>
              <a:spcBef>
                <a:spcPct val="0"/>
              </a:spcBef>
            </a:pPr>
            <a:r>
              <a:rPr lang="en-US" sz="2800">
                <a:solidFill>
                  <a:srgbClr val="000000"/>
                </a:solidFill>
                <a:latin typeface="Times New Roman"/>
                <a:ea typeface="Times New Roman"/>
                <a:cs typeface="Times New Roman"/>
                <a:sym typeface="Times New Roman"/>
              </a:rPr>
              <a:t> MobileNetV2 là một kiến trúc mạng nơ-ron tích chập</a:t>
            </a:r>
            <a:r>
              <a:rPr lang="en-US" sz="2800" u="none" strike="noStrike">
                <a:solidFill>
                  <a:srgbClr val="000000"/>
                </a:solidFill>
                <a:latin typeface="Times New Roman"/>
                <a:ea typeface="Times New Roman"/>
                <a:cs typeface="Times New Roman"/>
                <a:sym typeface="Times New Roman"/>
              </a:rPr>
              <a:t> nhẹ, </a:t>
            </a:r>
          </a:p>
          <a:p>
            <a:pPr marL="0" lvl="0" indent="0" algn="l">
              <a:lnSpc>
                <a:spcPts val="3920"/>
              </a:lnSpc>
              <a:spcBef>
                <a:spcPct val="0"/>
              </a:spcBef>
            </a:pPr>
            <a:r>
              <a:rPr lang="en-US" sz="2800" u="none" strike="noStrike">
                <a:solidFill>
                  <a:srgbClr val="000000"/>
                </a:solidFill>
                <a:latin typeface="Times New Roman"/>
                <a:ea typeface="Times New Roman"/>
                <a:cs typeface="Times New Roman"/>
                <a:sym typeface="Times New Roman"/>
              </a:rPr>
              <a:t>được phát triển bởi Google với mục tiêu tối ưu hiệu suất cho các thiết bị di động </a:t>
            </a:r>
          </a:p>
          <a:p>
            <a:pPr marL="0" lvl="0" indent="0" algn="l">
              <a:lnSpc>
                <a:spcPts val="3920"/>
              </a:lnSpc>
              <a:spcBef>
                <a:spcPct val="0"/>
              </a:spcBef>
            </a:pPr>
            <a:r>
              <a:rPr lang="en-US" sz="2800" u="none" strike="noStrike">
                <a:solidFill>
                  <a:srgbClr val="000000"/>
                </a:solidFill>
                <a:latin typeface="Times New Roman"/>
                <a:ea typeface="Times New Roman"/>
                <a:cs typeface="Times New Roman"/>
                <a:sym typeface="Times New Roman"/>
              </a:rPr>
              <a:t>và nhúng, nơi tài nguyên tính toán và bộ nhớ bị giới hạn.</a:t>
            </a:r>
          </a:p>
          <a:p>
            <a:pPr marL="0" lvl="0" indent="0" algn="l">
              <a:lnSpc>
                <a:spcPts val="3920"/>
              </a:lnSpc>
              <a:spcBef>
                <a:spcPct val="0"/>
              </a:spcBef>
            </a:pPr>
            <a:endParaRPr lang="en-US" sz="2800" u="none" strike="noStrike">
              <a:solidFill>
                <a:srgbClr val="000000"/>
              </a:solidFill>
              <a:latin typeface="Times New Roman"/>
              <a:ea typeface="Times New Roman"/>
              <a:cs typeface="Times New Roman"/>
              <a:sym typeface="Times New Roman"/>
            </a:endParaRPr>
          </a:p>
        </p:txBody>
      </p:sp>
      <p:sp>
        <p:nvSpPr>
          <p:cNvPr id="6" name="TextBox 6"/>
          <p:cNvSpPr txBox="1"/>
          <p:nvPr/>
        </p:nvSpPr>
        <p:spPr>
          <a:xfrm>
            <a:off x="410169" y="4105423"/>
            <a:ext cx="8134167" cy="873760"/>
          </a:xfrm>
          <a:prstGeom prst="rect">
            <a:avLst/>
          </a:prstGeom>
        </p:spPr>
        <p:txBody>
          <a:bodyPr lIns="0" tIns="0" rIns="0" bIns="0" rtlCol="0" anchor="t">
            <a:spAutoFit/>
          </a:bodyPr>
          <a:lstStyle/>
          <a:p>
            <a:pPr marL="0" lvl="0" indent="0" algn="ctr">
              <a:lnSpc>
                <a:spcPts val="6440"/>
              </a:lnSpc>
              <a:spcBef>
                <a:spcPct val="0"/>
              </a:spcBef>
            </a:pPr>
            <a:r>
              <a:rPr lang="en-US" sz="4600">
                <a:solidFill>
                  <a:srgbClr val="000000"/>
                </a:solidFill>
                <a:latin typeface="Times New Roman"/>
                <a:ea typeface="Times New Roman"/>
                <a:cs typeface="Times New Roman"/>
                <a:sym typeface="Times New Roman"/>
              </a:rPr>
              <a:t>Ứng dụng</a:t>
            </a:r>
            <a:r>
              <a:rPr lang="en-US" sz="4600" u="none" strike="noStrike">
                <a:solidFill>
                  <a:srgbClr val="000000"/>
                </a:solidFill>
                <a:latin typeface="Times New Roman"/>
                <a:ea typeface="Times New Roman"/>
                <a:cs typeface="Times New Roman"/>
                <a:sym typeface="Times New Roman"/>
              </a:rPr>
              <a:t> trong nghiên cứu</a:t>
            </a:r>
          </a:p>
        </p:txBody>
      </p:sp>
      <p:sp>
        <p:nvSpPr>
          <p:cNvPr id="7" name="TextBox 7"/>
          <p:cNvSpPr txBox="1"/>
          <p:nvPr/>
        </p:nvSpPr>
        <p:spPr>
          <a:xfrm>
            <a:off x="0" y="5098772"/>
            <a:ext cx="17442217" cy="538480"/>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000000"/>
                </a:solidFill>
                <a:latin typeface="Times New Roman"/>
                <a:ea typeface="Times New Roman"/>
                <a:cs typeface="Times New Roman"/>
                <a:sym typeface="Times New Roman"/>
              </a:rPr>
              <a:t>MobileNetV2 là</a:t>
            </a:r>
            <a:r>
              <a:rPr lang="en-US" sz="2800" u="none" strike="noStrike">
                <a:solidFill>
                  <a:srgbClr val="000000"/>
                </a:solidFill>
                <a:latin typeface="Times New Roman"/>
                <a:ea typeface="Times New Roman"/>
                <a:cs typeface="Times New Roman"/>
                <a:sym typeface="Times New Roman"/>
              </a:rPr>
              <a:t>m base model, giữ nguyên phần trích xuất đặc trưng (convolutional layers) từ ImageNet</a:t>
            </a:r>
          </a:p>
        </p:txBody>
      </p:sp>
      <p:sp>
        <p:nvSpPr>
          <p:cNvPr id="8" name="TextBox 8"/>
          <p:cNvSpPr txBox="1"/>
          <p:nvPr/>
        </p:nvSpPr>
        <p:spPr>
          <a:xfrm>
            <a:off x="410169" y="5742026"/>
            <a:ext cx="17259300" cy="2519680"/>
          </a:xfrm>
          <a:prstGeom prst="rect">
            <a:avLst/>
          </a:prstGeom>
        </p:spPr>
        <p:txBody>
          <a:bodyPr lIns="0" tIns="0" rIns="0" bIns="0" rtlCol="0" anchor="t">
            <a:spAutoFit/>
          </a:bodyPr>
          <a:lstStyle/>
          <a:p>
            <a:pPr marL="604523" lvl="1" indent="-302261" algn="l">
              <a:lnSpc>
                <a:spcPts val="3920"/>
              </a:lnSpc>
              <a:spcBef>
                <a:spcPct val="0"/>
              </a:spcBef>
              <a:buFont typeface="Arial"/>
              <a:buChar char="•"/>
            </a:pPr>
            <a:r>
              <a:rPr lang="en-US" sz="2800" u="none" strike="noStrike">
                <a:solidFill>
                  <a:srgbClr val="000000"/>
                </a:solidFill>
                <a:latin typeface="Times New Roman"/>
                <a:ea typeface="Times New Roman"/>
                <a:cs typeface="Times New Roman"/>
                <a:sym typeface="Times New Roman"/>
              </a:rPr>
              <a:t>Thêm các lớp phân loại:</a:t>
            </a:r>
          </a:p>
          <a:p>
            <a:pPr marL="1209045" lvl="2" indent="-403015" algn="l">
              <a:lnSpc>
                <a:spcPts val="3920"/>
              </a:lnSpc>
              <a:spcBef>
                <a:spcPct val="0"/>
              </a:spcBef>
              <a:buFont typeface="Arial"/>
              <a:buChar char="⚬"/>
            </a:pPr>
            <a:r>
              <a:rPr lang="en-US" sz="2800" u="none" strike="noStrike">
                <a:solidFill>
                  <a:srgbClr val="000000"/>
                </a:solidFill>
                <a:latin typeface="Times New Roman"/>
                <a:ea typeface="Times New Roman"/>
                <a:cs typeface="Times New Roman"/>
                <a:sym typeface="Times New Roman"/>
              </a:rPr>
              <a:t>GlobalAveragePooling2D: Chuyển đặc trưng thành vector 1D.</a:t>
            </a:r>
          </a:p>
          <a:p>
            <a:pPr marL="1209045" lvl="2" indent="-403015" algn="l">
              <a:lnSpc>
                <a:spcPts val="3920"/>
              </a:lnSpc>
              <a:spcBef>
                <a:spcPct val="0"/>
              </a:spcBef>
              <a:buFont typeface="Arial"/>
              <a:buChar char="⚬"/>
            </a:pPr>
            <a:r>
              <a:rPr lang="en-US" sz="2800" u="none" strike="noStrike">
                <a:solidFill>
                  <a:srgbClr val="000000"/>
                </a:solidFill>
                <a:latin typeface="Times New Roman"/>
                <a:ea typeface="Times New Roman"/>
                <a:cs typeface="Times New Roman"/>
                <a:sym typeface="Times New Roman"/>
              </a:rPr>
              <a:t>Dense: Lớp phân loại đầu ra với số node bằng số lớp xương rồng.</a:t>
            </a:r>
          </a:p>
          <a:p>
            <a:pPr marL="1209045" lvl="2" indent="-403015" algn="l">
              <a:lnSpc>
                <a:spcPts val="3920"/>
              </a:lnSpc>
              <a:spcBef>
                <a:spcPct val="0"/>
              </a:spcBef>
              <a:buFont typeface="Arial"/>
              <a:buChar char="⚬"/>
            </a:pPr>
            <a:r>
              <a:rPr lang="en-US" sz="2800" u="none" strike="noStrike">
                <a:solidFill>
                  <a:srgbClr val="000000"/>
                </a:solidFill>
                <a:latin typeface="Times New Roman"/>
                <a:ea typeface="Times New Roman"/>
                <a:cs typeface="Times New Roman"/>
                <a:sym typeface="Times New Roman"/>
              </a:rPr>
              <a:t>Dropout: Giảm overfitting bằng cách tắt ngẫu nhiên node khi huấn luyện.</a:t>
            </a:r>
          </a:p>
          <a:p>
            <a:pPr marL="0" lvl="0" indent="0" algn="l">
              <a:lnSpc>
                <a:spcPts val="3920"/>
              </a:lnSpc>
              <a:spcBef>
                <a:spcPct val="0"/>
              </a:spcBef>
            </a:pPr>
            <a:endParaRPr lang="en-US" sz="2800" u="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rot="6431190">
            <a:off x="-11257189" y="-3616956"/>
            <a:ext cx="15293924" cy="14904624"/>
          </a:xfrm>
          <a:custGeom>
            <a:avLst/>
            <a:gdLst/>
            <a:ahLst/>
            <a:cxnLst/>
            <a:rect l="l" t="t" r="r" b="b"/>
            <a:pathLst>
              <a:path w="15293924" h="14904624">
                <a:moveTo>
                  <a:pt x="0" y="0"/>
                </a:moveTo>
                <a:lnTo>
                  <a:pt x="15293924" y="0"/>
                </a:lnTo>
                <a:lnTo>
                  <a:pt x="15293924" y="14904624"/>
                </a:lnTo>
                <a:lnTo>
                  <a:pt x="0" y="14904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TextBox 3"/>
          <p:cNvSpPr txBox="1"/>
          <p:nvPr/>
        </p:nvSpPr>
        <p:spPr>
          <a:xfrm>
            <a:off x="410169" y="-161925"/>
            <a:ext cx="17032048" cy="806794"/>
          </a:xfrm>
          <a:prstGeom prst="rect">
            <a:avLst/>
          </a:prstGeom>
        </p:spPr>
        <p:txBody>
          <a:bodyPr lIns="0" tIns="0" rIns="0" bIns="0" rtlCol="0" anchor="t">
            <a:spAutoFit/>
          </a:bodyPr>
          <a:lstStyle/>
          <a:p>
            <a:pPr marL="0" lvl="0" indent="0" algn="ctr">
              <a:lnSpc>
                <a:spcPts val="5931"/>
              </a:lnSpc>
              <a:spcBef>
                <a:spcPct val="0"/>
              </a:spcBef>
            </a:pPr>
            <a:r>
              <a:rPr lang="en-US" sz="4236">
                <a:solidFill>
                  <a:srgbClr val="000000"/>
                </a:solidFill>
                <a:latin typeface="Times New Roman"/>
                <a:ea typeface="Times New Roman"/>
                <a:cs typeface="Times New Roman"/>
                <a:sym typeface="Times New Roman"/>
              </a:rPr>
              <a:t>III.Các bước để xây dựng mô hình nhận diện đối tượng</a:t>
            </a:r>
          </a:p>
        </p:txBody>
      </p:sp>
      <p:sp>
        <p:nvSpPr>
          <p:cNvPr id="4" name="TextBox 4"/>
          <p:cNvSpPr txBox="1"/>
          <p:nvPr/>
        </p:nvSpPr>
        <p:spPr>
          <a:xfrm>
            <a:off x="807615" y="743739"/>
            <a:ext cx="11984191" cy="538480"/>
          </a:xfrm>
          <a:prstGeom prst="rect">
            <a:avLst/>
          </a:prstGeom>
        </p:spPr>
        <p:txBody>
          <a:bodyPr lIns="0" tIns="0" rIns="0" bIns="0" rtlCol="0" anchor="t">
            <a:spAutoFit/>
          </a:bodyPr>
          <a:lstStyle/>
          <a:p>
            <a:pPr marL="0" lvl="0" indent="0" algn="l">
              <a:lnSpc>
                <a:spcPts val="3920"/>
              </a:lnSpc>
              <a:spcBef>
                <a:spcPct val="0"/>
              </a:spcBef>
            </a:pPr>
            <a:r>
              <a:rPr lang="en-US" sz="2800">
                <a:solidFill>
                  <a:srgbClr val="000000"/>
                </a:solidFill>
                <a:latin typeface="Times New Roman"/>
                <a:ea typeface="Times New Roman"/>
                <a:cs typeface="Times New Roman"/>
                <a:sym typeface="Times New Roman"/>
              </a:rPr>
              <a:t>1. Thu thâp</a:t>
            </a:r>
            <a:r>
              <a:rPr lang="en-US" sz="2800" u="none" strike="noStrike">
                <a:solidFill>
                  <a:srgbClr val="000000"/>
                </a:solidFill>
                <a:latin typeface="Times New Roman"/>
                <a:ea typeface="Times New Roman"/>
                <a:cs typeface="Times New Roman"/>
                <a:sym typeface="Times New Roman"/>
              </a:rPr>
              <a:t> dữ liệu</a:t>
            </a:r>
          </a:p>
        </p:txBody>
      </p:sp>
      <p:sp>
        <p:nvSpPr>
          <p:cNvPr id="5" name="TextBox 5"/>
          <p:cNvSpPr txBox="1"/>
          <p:nvPr/>
        </p:nvSpPr>
        <p:spPr>
          <a:xfrm>
            <a:off x="0" y="1451128"/>
            <a:ext cx="6799711" cy="538480"/>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000000"/>
                </a:solidFill>
                <a:latin typeface="Times New Roman"/>
                <a:ea typeface="Times New Roman"/>
                <a:cs typeface="Times New Roman"/>
                <a:sym typeface="Times New Roman"/>
              </a:rPr>
              <a:t>2. Chuẩn</a:t>
            </a:r>
            <a:r>
              <a:rPr lang="en-US" sz="2800" u="none" strike="noStrike">
                <a:solidFill>
                  <a:srgbClr val="000000"/>
                </a:solidFill>
                <a:latin typeface="Times New Roman"/>
                <a:ea typeface="Times New Roman"/>
                <a:cs typeface="Times New Roman"/>
                <a:sym typeface="Times New Roman"/>
              </a:rPr>
              <a:t> bị dữ liệu và annotation</a:t>
            </a:r>
          </a:p>
        </p:txBody>
      </p:sp>
      <p:sp>
        <p:nvSpPr>
          <p:cNvPr id="6" name="TextBox 6"/>
          <p:cNvSpPr txBox="1"/>
          <p:nvPr/>
        </p:nvSpPr>
        <p:spPr>
          <a:xfrm>
            <a:off x="-182917" y="2084858"/>
            <a:ext cx="8971230" cy="538480"/>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000000"/>
                </a:solidFill>
                <a:latin typeface="Times New Roman"/>
                <a:ea typeface="Times New Roman"/>
                <a:cs typeface="Times New Roman"/>
                <a:sym typeface="Times New Roman"/>
              </a:rPr>
              <a:t>3. Resize và</a:t>
            </a:r>
            <a:r>
              <a:rPr lang="en-US" sz="2800" u="none" strike="noStrike">
                <a:solidFill>
                  <a:srgbClr val="000000"/>
                </a:solidFill>
                <a:latin typeface="Times New Roman"/>
                <a:ea typeface="Times New Roman"/>
                <a:cs typeface="Times New Roman"/>
                <a:sym typeface="Times New Roman"/>
              </a:rPr>
              <a:t> padding ảnh về kích thước chuẩn</a:t>
            </a:r>
          </a:p>
        </p:txBody>
      </p:sp>
      <p:sp>
        <p:nvSpPr>
          <p:cNvPr id="7" name="TextBox 7"/>
          <p:cNvSpPr txBox="1"/>
          <p:nvPr/>
        </p:nvSpPr>
        <p:spPr>
          <a:xfrm>
            <a:off x="-182917" y="2718588"/>
            <a:ext cx="8446228" cy="538480"/>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000000"/>
                </a:solidFill>
                <a:latin typeface="Times New Roman"/>
                <a:ea typeface="Times New Roman"/>
                <a:cs typeface="Times New Roman"/>
                <a:sym typeface="Times New Roman"/>
              </a:rPr>
              <a:t>4. Vẽ</a:t>
            </a:r>
            <a:r>
              <a:rPr lang="en-US" sz="2800" u="none" strike="noStrike">
                <a:solidFill>
                  <a:srgbClr val="000000"/>
                </a:solidFill>
                <a:latin typeface="Times New Roman"/>
                <a:ea typeface="Times New Roman"/>
                <a:cs typeface="Times New Roman"/>
                <a:sym typeface="Times New Roman"/>
              </a:rPr>
              <a:t> annotation để trực quan hóa dữ liệu</a:t>
            </a:r>
          </a:p>
        </p:txBody>
      </p:sp>
      <p:sp>
        <p:nvSpPr>
          <p:cNvPr id="8" name="TextBox 8"/>
          <p:cNvSpPr txBox="1"/>
          <p:nvPr/>
        </p:nvSpPr>
        <p:spPr>
          <a:xfrm>
            <a:off x="-182917" y="3387636"/>
            <a:ext cx="8212917" cy="538480"/>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000000"/>
                </a:solidFill>
                <a:latin typeface="Times New Roman"/>
                <a:ea typeface="Times New Roman"/>
                <a:cs typeface="Times New Roman"/>
                <a:sym typeface="Times New Roman"/>
              </a:rPr>
              <a:t>5.</a:t>
            </a:r>
            <a:r>
              <a:rPr lang="en-US" sz="2800" u="none" strike="noStrike">
                <a:solidFill>
                  <a:srgbClr val="000000"/>
                </a:solidFill>
                <a:latin typeface="Times New Roman"/>
                <a:ea typeface="Times New Roman"/>
                <a:cs typeface="Times New Roman"/>
                <a:sym typeface="Times New Roman"/>
              </a:rPr>
              <a:t> Phân chia tập huấn luyện và kiểm thử</a:t>
            </a:r>
          </a:p>
        </p:txBody>
      </p:sp>
      <p:sp>
        <p:nvSpPr>
          <p:cNvPr id="9" name="TextBox 9"/>
          <p:cNvSpPr txBox="1"/>
          <p:nvPr/>
        </p:nvSpPr>
        <p:spPr>
          <a:xfrm>
            <a:off x="-296275" y="4097566"/>
            <a:ext cx="5668981" cy="538480"/>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000000"/>
                </a:solidFill>
                <a:latin typeface="Times New Roman"/>
                <a:ea typeface="Times New Roman"/>
                <a:cs typeface="Times New Roman"/>
                <a:sym typeface="Times New Roman"/>
              </a:rPr>
              <a:t>6. Tạ</a:t>
            </a:r>
            <a:r>
              <a:rPr lang="en-US" sz="2800" u="none" strike="noStrike">
                <a:solidFill>
                  <a:srgbClr val="000000"/>
                </a:solidFill>
                <a:latin typeface="Times New Roman"/>
                <a:ea typeface="Times New Roman"/>
                <a:cs typeface="Times New Roman"/>
                <a:sym typeface="Times New Roman"/>
              </a:rPr>
              <a:t>o Data Generator</a:t>
            </a:r>
          </a:p>
        </p:txBody>
      </p:sp>
      <p:sp>
        <p:nvSpPr>
          <p:cNvPr id="10" name="TextBox 10"/>
          <p:cNvSpPr txBox="1"/>
          <p:nvPr/>
        </p:nvSpPr>
        <p:spPr>
          <a:xfrm>
            <a:off x="-457798" y="4731295"/>
            <a:ext cx="7257509" cy="538480"/>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000000"/>
                </a:solidFill>
                <a:latin typeface="Times New Roman"/>
                <a:ea typeface="Times New Roman"/>
                <a:cs typeface="Times New Roman"/>
                <a:sym typeface="Times New Roman"/>
              </a:rPr>
              <a:t>7. Xây</a:t>
            </a:r>
            <a:r>
              <a:rPr lang="en-US" sz="2800" u="none" strike="noStrike">
                <a:solidFill>
                  <a:srgbClr val="000000"/>
                </a:solidFill>
                <a:latin typeface="Times New Roman"/>
                <a:ea typeface="Times New Roman"/>
                <a:cs typeface="Times New Roman"/>
                <a:sym typeface="Times New Roman"/>
              </a:rPr>
              <a:t> dựng kiến trúc mô hình</a:t>
            </a:r>
          </a:p>
        </p:txBody>
      </p:sp>
      <p:sp>
        <p:nvSpPr>
          <p:cNvPr id="11" name="TextBox 11"/>
          <p:cNvSpPr txBox="1"/>
          <p:nvPr/>
        </p:nvSpPr>
        <p:spPr>
          <a:xfrm>
            <a:off x="-619321" y="5241290"/>
            <a:ext cx="11124871" cy="538480"/>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000000"/>
                </a:solidFill>
                <a:latin typeface="Times New Roman"/>
                <a:ea typeface="Times New Roman"/>
                <a:cs typeface="Times New Roman"/>
                <a:sym typeface="Times New Roman"/>
              </a:rPr>
              <a:t>8. Đóng băng MobileNetV2 và</a:t>
            </a:r>
            <a:r>
              <a:rPr lang="en-US" sz="2800" u="none" strike="noStrike">
                <a:solidFill>
                  <a:srgbClr val="000000"/>
                </a:solidFill>
                <a:latin typeface="Times New Roman"/>
                <a:ea typeface="Times New Roman"/>
                <a:cs typeface="Times New Roman"/>
                <a:sym typeface="Times New Roman"/>
              </a:rPr>
              <a:t> huấn luyện giai đoạn 1</a:t>
            </a:r>
          </a:p>
        </p:txBody>
      </p:sp>
      <p:sp>
        <p:nvSpPr>
          <p:cNvPr id="12" name="TextBox 12"/>
          <p:cNvSpPr txBox="1"/>
          <p:nvPr/>
        </p:nvSpPr>
        <p:spPr>
          <a:xfrm>
            <a:off x="-122941" y="5913120"/>
            <a:ext cx="8326275" cy="538480"/>
          </a:xfrm>
          <a:prstGeom prst="rect">
            <a:avLst/>
          </a:prstGeom>
        </p:spPr>
        <p:txBody>
          <a:bodyPr lIns="0" tIns="0" rIns="0" bIns="0" rtlCol="0" anchor="t">
            <a:spAutoFit/>
          </a:bodyPr>
          <a:lstStyle/>
          <a:p>
            <a:pPr marL="0" lvl="0" indent="0" algn="ctr">
              <a:lnSpc>
                <a:spcPts val="3920"/>
              </a:lnSpc>
              <a:spcBef>
                <a:spcPct val="0"/>
              </a:spcBef>
            </a:pPr>
            <a:r>
              <a:rPr lang="en-US" sz="2800">
                <a:solidFill>
                  <a:srgbClr val="000000"/>
                </a:solidFill>
                <a:latin typeface="Times New Roman"/>
                <a:ea typeface="Times New Roman"/>
                <a:cs typeface="Times New Roman"/>
                <a:sym typeface="Times New Roman"/>
              </a:rPr>
              <a:t>9. Lưu</a:t>
            </a:r>
            <a:r>
              <a:rPr lang="en-US" sz="2800" u="none" strike="noStrike">
                <a:solidFill>
                  <a:srgbClr val="000000"/>
                </a:solidFill>
                <a:latin typeface="Times New Roman"/>
                <a:ea typeface="Times New Roman"/>
                <a:cs typeface="Times New Roman"/>
                <a:sym typeface="Times New Roman"/>
              </a:rPr>
              <a:t> mô hình tốt nhất &amp; EarlyStopping</a:t>
            </a:r>
          </a:p>
        </p:txBody>
      </p:sp>
      <p:sp>
        <p:nvSpPr>
          <p:cNvPr id="13" name="TextBox 13"/>
          <p:cNvSpPr txBox="1"/>
          <p:nvPr/>
        </p:nvSpPr>
        <p:spPr>
          <a:xfrm>
            <a:off x="723599" y="6623049"/>
            <a:ext cx="6633195" cy="53848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Times New Roman"/>
                <a:ea typeface="Times New Roman"/>
                <a:cs typeface="Times New Roman"/>
                <a:sym typeface="Times New Roman"/>
              </a:rPr>
              <a:t>10. Fine-tune 40 lớp cuối của MobileNetV2</a:t>
            </a:r>
          </a:p>
        </p:txBody>
      </p:sp>
      <p:sp>
        <p:nvSpPr>
          <p:cNvPr id="14" name="TextBox 14"/>
          <p:cNvSpPr txBox="1"/>
          <p:nvPr/>
        </p:nvSpPr>
        <p:spPr>
          <a:xfrm>
            <a:off x="723599" y="7966709"/>
            <a:ext cx="6379964" cy="53848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Times New Roman"/>
                <a:ea typeface="Times New Roman"/>
                <a:cs typeface="Times New Roman"/>
                <a:sym typeface="Times New Roman"/>
              </a:rPr>
              <a:t>12. Tích hợp mô hình huấn luyện với web</a:t>
            </a:r>
          </a:p>
        </p:txBody>
      </p:sp>
      <p:sp>
        <p:nvSpPr>
          <p:cNvPr id="15" name="TextBox 15"/>
          <p:cNvSpPr txBox="1"/>
          <p:nvPr/>
        </p:nvSpPr>
        <p:spPr>
          <a:xfrm>
            <a:off x="723599" y="7332979"/>
            <a:ext cx="5799386" cy="53848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Times New Roman"/>
                <a:ea typeface="Times New Roman"/>
                <a:cs typeface="Times New Roman"/>
                <a:sym typeface="Times New Roman"/>
              </a:rPr>
              <a:t>11. Huấn luyện tinh chỉnh (Fine-tune)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rot="5872374">
            <a:off x="-3308527" y="-2033429"/>
            <a:ext cx="15226133" cy="14838559"/>
          </a:xfrm>
          <a:custGeom>
            <a:avLst/>
            <a:gdLst/>
            <a:ahLst/>
            <a:cxnLst/>
            <a:rect l="l" t="t" r="r" b="b"/>
            <a:pathLst>
              <a:path w="15226133" h="14838559">
                <a:moveTo>
                  <a:pt x="0" y="0"/>
                </a:moveTo>
                <a:lnTo>
                  <a:pt x="15226133" y="0"/>
                </a:lnTo>
                <a:lnTo>
                  <a:pt x="15226133" y="14838559"/>
                </a:lnTo>
                <a:lnTo>
                  <a:pt x="0" y="148385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364185" y="2202620"/>
            <a:ext cx="8159173" cy="6366461"/>
          </a:xfrm>
          <a:custGeom>
            <a:avLst/>
            <a:gdLst/>
            <a:ahLst/>
            <a:cxnLst/>
            <a:rect l="l" t="t" r="r" b="b"/>
            <a:pathLst>
              <a:path w="8159173" h="6366461">
                <a:moveTo>
                  <a:pt x="0" y="0"/>
                </a:moveTo>
                <a:lnTo>
                  <a:pt x="8159172" y="0"/>
                </a:lnTo>
                <a:lnTo>
                  <a:pt x="8159172" y="6366461"/>
                </a:lnTo>
                <a:lnTo>
                  <a:pt x="0" y="6366461"/>
                </a:lnTo>
                <a:lnTo>
                  <a:pt x="0" y="0"/>
                </a:lnTo>
                <a:close/>
              </a:path>
            </a:pathLst>
          </a:custGeom>
          <a:blipFill>
            <a:blip r:embed="rId4"/>
            <a:stretch>
              <a:fillRect l="-1846" r="-1846"/>
            </a:stretch>
          </a:blipFill>
        </p:spPr>
        <p:txBody>
          <a:bodyPr/>
          <a:lstStyle/>
          <a:p>
            <a:endParaRPr lang="vi-VN"/>
          </a:p>
        </p:txBody>
      </p:sp>
      <p:sp>
        <p:nvSpPr>
          <p:cNvPr id="4" name="Freeform 4"/>
          <p:cNvSpPr/>
          <p:nvPr/>
        </p:nvSpPr>
        <p:spPr>
          <a:xfrm>
            <a:off x="8756665" y="2920500"/>
            <a:ext cx="9699154" cy="4691966"/>
          </a:xfrm>
          <a:custGeom>
            <a:avLst/>
            <a:gdLst/>
            <a:ahLst/>
            <a:cxnLst/>
            <a:rect l="l" t="t" r="r" b="b"/>
            <a:pathLst>
              <a:path w="9699154" h="4691966">
                <a:moveTo>
                  <a:pt x="0" y="0"/>
                </a:moveTo>
                <a:lnTo>
                  <a:pt x="9699154" y="0"/>
                </a:lnTo>
                <a:lnTo>
                  <a:pt x="9699154" y="4691966"/>
                </a:lnTo>
                <a:lnTo>
                  <a:pt x="0" y="4691966"/>
                </a:lnTo>
                <a:lnTo>
                  <a:pt x="0" y="0"/>
                </a:lnTo>
                <a:close/>
              </a:path>
            </a:pathLst>
          </a:custGeom>
          <a:blipFill>
            <a:blip r:embed="rId5"/>
            <a:stretch>
              <a:fillRect/>
            </a:stretch>
          </a:blipFill>
        </p:spPr>
        <p:txBody>
          <a:bodyPr/>
          <a:lstStyle/>
          <a:p>
            <a:endParaRPr lang="vi-VN"/>
          </a:p>
        </p:txBody>
      </p:sp>
      <p:sp>
        <p:nvSpPr>
          <p:cNvPr id="5" name="TextBox 5"/>
          <p:cNvSpPr txBox="1"/>
          <p:nvPr/>
        </p:nvSpPr>
        <p:spPr>
          <a:xfrm>
            <a:off x="-1758807" y="12646"/>
            <a:ext cx="6937862" cy="857250"/>
          </a:xfrm>
          <a:prstGeom prst="rect">
            <a:avLst/>
          </a:prstGeom>
        </p:spPr>
        <p:txBody>
          <a:bodyPr lIns="0" tIns="0" rIns="0" bIns="0" rtlCol="0" anchor="t">
            <a:spAutoFit/>
          </a:bodyPr>
          <a:lstStyle/>
          <a:p>
            <a:pPr marL="0" lvl="0" indent="0" algn="ctr">
              <a:lnSpc>
                <a:spcPts val="6299"/>
              </a:lnSpc>
              <a:spcBef>
                <a:spcPct val="0"/>
              </a:spcBef>
            </a:pPr>
            <a:r>
              <a:rPr lang="en-US" sz="4500" b="1">
                <a:solidFill>
                  <a:srgbClr val="000000"/>
                </a:solidFill>
                <a:latin typeface="Times New Roman Bold"/>
                <a:ea typeface="Times New Roman Bold"/>
                <a:cs typeface="Times New Roman Bold"/>
                <a:sym typeface="Times New Roman Bold"/>
              </a:rPr>
              <a:t>IV.</a:t>
            </a:r>
            <a:r>
              <a:rPr lang="en-US" sz="4500" b="1" u="none" strike="noStrike">
                <a:solidFill>
                  <a:srgbClr val="000000"/>
                </a:solidFill>
                <a:latin typeface="Times New Roman Bold"/>
                <a:ea typeface="Times New Roman Bold"/>
                <a:cs typeface="Times New Roman Bold"/>
                <a:sym typeface="Times New Roman Bold"/>
              </a:rPr>
              <a:t> Kết quả </a:t>
            </a:r>
          </a:p>
        </p:txBody>
      </p:sp>
      <p:sp>
        <p:nvSpPr>
          <p:cNvPr id="6" name="TextBox 6"/>
          <p:cNvSpPr txBox="1"/>
          <p:nvPr/>
        </p:nvSpPr>
        <p:spPr>
          <a:xfrm>
            <a:off x="-1507549" y="914400"/>
            <a:ext cx="10155733" cy="538480"/>
          </a:xfrm>
          <a:prstGeom prst="rect">
            <a:avLst/>
          </a:prstGeom>
        </p:spPr>
        <p:txBody>
          <a:bodyPr lIns="0" tIns="0" rIns="0" bIns="0" rtlCol="0" anchor="t">
            <a:spAutoFit/>
          </a:bodyPr>
          <a:lstStyle/>
          <a:p>
            <a:pPr marL="0" lvl="0" indent="0" algn="ctr">
              <a:lnSpc>
                <a:spcPts val="3920"/>
              </a:lnSpc>
              <a:spcBef>
                <a:spcPct val="0"/>
              </a:spcBef>
            </a:pPr>
            <a:r>
              <a:rPr lang="en-US" sz="2800" u="none" strike="noStrike">
                <a:solidFill>
                  <a:srgbClr val="000000"/>
                </a:solidFill>
                <a:latin typeface="Times New Roman"/>
                <a:ea typeface="Times New Roman"/>
                <a:cs typeface="Times New Roman"/>
                <a:sym typeface="Times New Roman"/>
              </a:rPr>
              <a:t>Kết quả của các ảnh đã dùng huấn luyện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6F1"/>
        </a:solidFill>
        <a:effectLst/>
      </p:bgPr>
    </p:bg>
    <p:spTree>
      <p:nvGrpSpPr>
        <p:cNvPr id="1" name=""/>
        <p:cNvGrpSpPr/>
        <p:nvPr/>
      </p:nvGrpSpPr>
      <p:grpSpPr>
        <a:xfrm>
          <a:off x="0" y="0"/>
          <a:ext cx="0" cy="0"/>
          <a:chOff x="0" y="0"/>
          <a:chExt cx="0" cy="0"/>
        </a:xfrm>
      </p:grpSpPr>
      <p:sp>
        <p:nvSpPr>
          <p:cNvPr id="2" name="Freeform 2"/>
          <p:cNvSpPr/>
          <p:nvPr/>
        </p:nvSpPr>
        <p:spPr>
          <a:xfrm rot="5872374">
            <a:off x="-2110965" y="-1548860"/>
            <a:ext cx="15226133" cy="14838559"/>
          </a:xfrm>
          <a:custGeom>
            <a:avLst/>
            <a:gdLst/>
            <a:ahLst/>
            <a:cxnLst/>
            <a:rect l="l" t="t" r="r" b="b"/>
            <a:pathLst>
              <a:path w="15226133" h="14838559">
                <a:moveTo>
                  <a:pt x="0" y="0"/>
                </a:moveTo>
                <a:lnTo>
                  <a:pt x="15226133" y="0"/>
                </a:lnTo>
                <a:lnTo>
                  <a:pt x="15226133" y="14838559"/>
                </a:lnTo>
                <a:lnTo>
                  <a:pt x="0" y="148385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6622811" y="526996"/>
            <a:ext cx="11301259" cy="2797062"/>
          </a:xfrm>
          <a:custGeom>
            <a:avLst/>
            <a:gdLst/>
            <a:ahLst/>
            <a:cxnLst/>
            <a:rect l="l" t="t" r="r" b="b"/>
            <a:pathLst>
              <a:path w="11301259" h="2797062">
                <a:moveTo>
                  <a:pt x="0" y="0"/>
                </a:moveTo>
                <a:lnTo>
                  <a:pt x="11301259" y="0"/>
                </a:lnTo>
                <a:lnTo>
                  <a:pt x="11301259" y="2797062"/>
                </a:lnTo>
                <a:lnTo>
                  <a:pt x="0" y="2797062"/>
                </a:lnTo>
                <a:lnTo>
                  <a:pt x="0" y="0"/>
                </a:lnTo>
                <a:close/>
              </a:path>
            </a:pathLst>
          </a:custGeom>
          <a:blipFill>
            <a:blip r:embed="rId4"/>
            <a:stretch>
              <a:fillRect/>
            </a:stretch>
          </a:blipFill>
        </p:spPr>
        <p:txBody>
          <a:bodyPr/>
          <a:lstStyle/>
          <a:p>
            <a:endParaRPr lang="vi-VN"/>
          </a:p>
        </p:txBody>
      </p:sp>
      <p:sp>
        <p:nvSpPr>
          <p:cNvPr id="4" name="Freeform 4"/>
          <p:cNvSpPr/>
          <p:nvPr/>
        </p:nvSpPr>
        <p:spPr>
          <a:xfrm>
            <a:off x="8313732" y="4223462"/>
            <a:ext cx="5142256" cy="6063538"/>
          </a:xfrm>
          <a:custGeom>
            <a:avLst/>
            <a:gdLst/>
            <a:ahLst/>
            <a:cxnLst/>
            <a:rect l="l" t="t" r="r" b="b"/>
            <a:pathLst>
              <a:path w="5142256" h="6063538">
                <a:moveTo>
                  <a:pt x="0" y="0"/>
                </a:moveTo>
                <a:lnTo>
                  <a:pt x="5142256" y="0"/>
                </a:lnTo>
                <a:lnTo>
                  <a:pt x="5142256" y="6063538"/>
                </a:lnTo>
                <a:lnTo>
                  <a:pt x="0" y="6063538"/>
                </a:lnTo>
                <a:lnTo>
                  <a:pt x="0" y="0"/>
                </a:lnTo>
                <a:close/>
              </a:path>
            </a:pathLst>
          </a:custGeom>
          <a:blipFill>
            <a:blip r:embed="rId5"/>
            <a:stretch>
              <a:fillRect/>
            </a:stretch>
          </a:blipFill>
        </p:spPr>
        <p:txBody>
          <a:bodyPr/>
          <a:lstStyle/>
          <a:p>
            <a:endParaRPr lang="vi-VN"/>
          </a:p>
        </p:txBody>
      </p:sp>
      <p:sp>
        <p:nvSpPr>
          <p:cNvPr id="5" name="TextBox 5"/>
          <p:cNvSpPr txBox="1"/>
          <p:nvPr/>
        </p:nvSpPr>
        <p:spPr>
          <a:xfrm>
            <a:off x="-1758807" y="12646"/>
            <a:ext cx="6937862" cy="857250"/>
          </a:xfrm>
          <a:prstGeom prst="rect">
            <a:avLst/>
          </a:prstGeom>
        </p:spPr>
        <p:txBody>
          <a:bodyPr lIns="0" tIns="0" rIns="0" bIns="0" rtlCol="0" anchor="t">
            <a:spAutoFit/>
          </a:bodyPr>
          <a:lstStyle/>
          <a:p>
            <a:pPr marL="0" lvl="0" indent="0" algn="ctr">
              <a:lnSpc>
                <a:spcPts val="6299"/>
              </a:lnSpc>
              <a:spcBef>
                <a:spcPct val="0"/>
              </a:spcBef>
            </a:pPr>
            <a:r>
              <a:rPr lang="en-US" sz="4500" b="1">
                <a:solidFill>
                  <a:srgbClr val="000000"/>
                </a:solidFill>
                <a:latin typeface="Times New Roman Bold"/>
                <a:ea typeface="Times New Roman Bold"/>
                <a:cs typeface="Times New Roman Bold"/>
                <a:sym typeface="Times New Roman Bold"/>
              </a:rPr>
              <a:t>IV.</a:t>
            </a:r>
            <a:r>
              <a:rPr lang="en-US" sz="4500" b="1" u="none" strike="noStrike">
                <a:solidFill>
                  <a:srgbClr val="000000"/>
                </a:solidFill>
                <a:latin typeface="Times New Roman Bold"/>
                <a:ea typeface="Times New Roman Bold"/>
                <a:cs typeface="Times New Roman Bold"/>
                <a:sym typeface="Times New Roman Bold"/>
              </a:rPr>
              <a:t> Kết quả </a:t>
            </a:r>
          </a:p>
        </p:txBody>
      </p:sp>
      <p:sp>
        <p:nvSpPr>
          <p:cNvPr id="6" name="TextBox 6"/>
          <p:cNvSpPr txBox="1"/>
          <p:nvPr/>
        </p:nvSpPr>
        <p:spPr>
          <a:xfrm>
            <a:off x="-144356" y="1177902"/>
            <a:ext cx="4395055" cy="879668"/>
          </a:xfrm>
          <a:prstGeom prst="rect">
            <a:avLst/>
          </a:prstGeom>
        </p:spPr>
        <p:txBody>
          <a:bodyPr lIns="0" tIns="0" rIns="0" bIns="0" rtlCol="0" anchor="t">
            <a:spAutoFit/>
          </a:bodyPr>
          <a:lstStyle/>
          <a:p>
            <a:pPr marL="0" lvl="0" indent="0" algn="ctr">
              <a:lnSpc>
                <a:spcPts val="3303"/>
              </a:lnSpc>
              <a:spcBef>
                <a:spcPct val="0"/>
              </a:spcBef>
            </a:pPr>
            <a:r>
              <a:rPr lang="en-US" sz="2359">
                <a:solidFill>
                  <a:srgbClr val="000000"/>
                </a:solidFill>
                <a:latin typeface="Times New Roman"/>
                <a:ea typeface="Times New Roman"/>
                <a:cs typeface="Times New Roman"/>
                <a:sym typeface="Times New Roman"/>
              </a:rPr>
              <a:t>Thố</a:t>
            </a:r>
            <a:r>
              <a:rPr lang="en-US" sz="2359" u="none" strike="noStrike">
                <a:solidFill>
                  <a:srgbClr val="000000"/>
                </a:solidFill>
                <a:latin typeface="Times New Roman"/>
                <a:ea typeface="Times New Roman"/>
                <a:cs typeface="Times New Roman"/>
                <a:sym typeface="Times New Roman"/>
              </a:rPr>
              <a:t>ng kê dữ liệu huấn luyện</a:t>
            </a:r>
          </a:p>
          <a:p>
            <a:pPr marL="0" lvl="0" indent="0" algn="ctr">
              <a:lnSpc>
                <a:spcPts val="3303"/>
              </a:lnSpc>
              <a:spcBef>
                <a:spcPct val="0"/>
              </a:spcBef>
            </a:pPr>
            <a:endParaRPr lang="en-US" sz="2359" u="none" strike="noStrike">
              <a:solidFill>
                <a:srgbClr val="000000"/>
              </a:solidFill>
              <a:latin typeface="Times New Roman"/>
              <a:ea typeface="Times New Roman"/>
              <a:cs typeface="Times New Roman"/>
              <a:sym typeface="Times New Roman"/>
            </a:endParaRPr>
          </a:p>
        </p:txBody>
      </p:sp>
      <p:sp>
        <p:nvSpPr>
          <p:cNvPr id="7" name="TextBox 7"/>
          <p:cNvSpPr txBox="1"/>
          <p:nvPr/>
        </p:nvSpPr>
        <p:spPr>
          <a:xfrm>
            <a:off x="185191" y="6382742"/>
            <a:ext cx="6437620" cy="872489"/>
          </a:xfrm>
          <a:prstGeom prst="rect">
            <a:avLst/>
          </a:prstGeom>
        </p:spPr>
        <p:txBody>
          <a:bodyPr lIns="0" tIns="0" rIns="0" bIns="0" rtlCol="0" anchor="t">
            <a:spAutoFit/>
          </a:bodyPr>
          <a:lstStyle/>
          <a:p>
            <a:pPr algn="ctr">
              <a:lnSpc>
                <a:spcPts val="3360"/>
              </a:lnSpc>
            </a:pPr>
            <a:r>
              <a:rPr lang="en-US" sz="2400">
                <a:solidFill>
                  <a:srgbClr val="000000"/>
                </a:solidFill>
                <a:latin typeface="Times New Roman"/>
                <a:ea typeface="Times New Roman"/>
                <a:cs typeface="Times New Roman"/>
                <a:sym typeface="Times New Roman"/>
              </a:rPr>
              <a:t>Chạy thử nghiệm trên môi trường huấn luyện</a:t>
            </a:r>
          </a:p>
          <a:p>
            <a:pPr algn="ctr">
              <a:lnSpc>
                <a:spcPts val="3360"/>
              </a:lnSpc>
            </a:pPr>
            <a:endParaRPr lang="en-US" sz="240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1148</Words>
  <Application>Microsoft Office PowerPoint</Application>
  <PresentationFormat>Custom</PresentationFormat>
  <Paragraphs>107</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Times New Roman Bold</vt:lpstr>
      <vt:lpstr>Noto Serif Display</vt:lpstr>
      <vt:lpstr>DejaVu Serif</vt:lpstr>
      <vt:lpstr>Noto Sans Bold</vt:lpstr>
      <vt:lpstr>Arimo</vt:lpstr>
      <vt:lpstr>Arial</vt:lpstr>
      <vt:lpstr>Holiday</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ppCactus</dc:title>
  <cp:lastModifiedBy>Thành Công Đỗ</cp:lastModifiedBy>
  <cp:revision>3</cp:revision>
  <dcterms:created xsi:type="dcterms:W3CDTF">2006-08-16T00:00:00Z</dcterms:created>
  <dcterms:modified xsi:type="dcterms:W3CDTF">2025-04-11T06:58:07Z</dcterms:modified>
  <dc:identifier>DAGkSehwNc4</dc:identifier>
</cp:coreProperties>
</file>